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9" r:id="rId4"/>
    <p:sldId id="258" r:id="rId5"/>
    <p:sldId id="261" r:id="rId6"/>
    <p:sldId id="260" r:id="rId7"/>
    <p:sldId id="263" r:id="rId8"/>
    <p:sldId id="262" r:id="rId9"/>
    <p:sldId id="264" r:id="rId10"/>
    <p:sldId id="266" r:id="rId11"/>
    <p:sldId id="26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33B"/>
    <a:srgbClr val="37C4B4"/>
    <a:srgbClr val="000000"/>
    <a:srgbClr val="FDB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840" autoAdjust="0"/>
  </p:normalViewPr>
  <p:slideViewPr>
    <p:cSldViewPr snapToGrid="0">
      <p:cViewPr varScale="1">
        <p:scale>
          <a:sx n="112" d="100"/>
          <a:sy n="112" d="100"/>
        </p:scale>
        <p:origin x="616" y="192"/>
      </p:cViewPr>
      <p:guideLst/>
    </p:cSldViewPr>
  </p:slideViewPr>
  <p:notesTextViewPr>
    <p:cViewPr>
      <p:scale>
        <a:sx n="1" d="1"/>
        <a:sy n="1" d="1"/>
      </p:scale>
      <p:origin x="0" y="0"/>
    </p:cViewPr>
  </p:notesTextViewPr>
  <p:notesViewPr>
    <p:cSldViewPr snapToGrid="0">
      <p:cViewPr varScale="1">
        <p:scale>
          <a:sx n="46" d="100"/>
          <a:sy n="46" d="100"/>
        </p:scale>
        <p:origin x="280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B6D4A-BAF3-4B29-9FAF-DBE95C42C6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C92A519-4240-451F-9302-0E2ADD4F45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E50FC1-1E08-4134-8FF1-A29E1698592A}" type="datetimeFigureOut">
              <a:rPr lang="en-ZA" smtClean="0"/>
              <a:t>2019/11/21</a:t>
            </a:fld>
            <a:endParaRPr lang="en-ZA"/>
          </a:p>
        </p:txBody>
      </p:sp>
      <p:sp>
        <p:nvSpPr>
          <p:cNvPr id="4" name="Footer Placeholder 3">
            <a:extLst>
              <a:ext uri="{FF2B5EF4-FFF2-40B4-BE49-F238E27FC236}">
                <a16:creationId xmlns:a16="http://schemas.microsoft.com/office/drawing/2014/main" id="{8C67F336-6FE1-4908-AE1F-EB7815C329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3D1DA386-6968-4615-B857-271E9F577A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2867AE-00F4-4CA2-8935-9EFC4AEE0A8C}" type="slidenum">
              <a:rPr lang="en-ZA" smtClean="0"/>
              <a:t>‹#›</a:t>
            </a:fld>
            <a:endParaRPr lang="en-ZA"/>
          </a:p>
        </p:txBody>
      </p:sp>
    </p:spTree>
    <p:extLst>
      <p:ext uri="{BB962C8B-B14F-4D97-AF65-F5344CB8AC3E}">
        <p14:creationId xmlns:p14="http://schemas.microsoft.com/office/powerpoint/2010/main" val="2868893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0D6E7-B96D-44FE-AAB1-182FDA885DFA}" type="datetimeFigureOut">
              <a:rPr lang="en-ZA" smtClean="0"/>
              <a:t>2019/11/21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6FE07-F788-4394-8F8C-7A75D53CD41D}" type="slidenum">
              <a:rPr lang="en-ZA" smtClean="0"/>
              <a:t>‹#›</a:t>
            </a:fld>
            <a:endParaRPr lang="en-ZA"/>
          </a:p>
        </p:txBody>
      </p:sp>
    </p:spTree>
    <p:extLst>
      <p:ext uri="{BB962C8B-B14F-4D97-AF65-F5344CB8AC3E}">
        <p14:creationId xmlns:p14="http://schemas.microsoft.com/office/powerpoint/2010/main" val="100276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000" dirty="0">
                <a:latin typeface="Gotham Medium" panose="02000603030000020004" pitchFamily="2" charset="0"/>
              </a:rPr>
            </a:br>
            <a:endParaRPr lang="en-ZA" sz="1000" dirty="0">
              <a:latin typeface="Gotham Medium" panose="02000603030000020004" pitchFamily="2" charset="0"/>
            </a:endParaRPr>
          </a:p>
        </p:txBody>
      </p:sp>
      <p:sp>
        <p:nvSpPr>
          <p:cNvPr id="4" name="Slide Number Placeholder 3"/>
          <p:cNvSpPr>
            <a:spLocks noGrp="1"/>
          </p:cNvSpPr>
          <p:nvPr>
            <p:ph type="sldNum" sz="quarter" idx="5"/>
          </p:nvPr>
        </p:nvSpPr>
        <p:spPr/>
        <p:txBody>
          <a:bodyPr/>
          <a:lstStyle/>
          <a:p>
            <a:fld id="{9C86FE07-F788-4394-8F8C-7A75D53CD41D}" type="slidenum">
              <a:rPr lang="en-ZA" smtClean="0"/>
              <a:t>3</a:t>
            </a:fld>
            <a:endParaRPr lang="en-ZA"/>
          </a:p>
        </p:txBody>
      </p:sp>
    </p:spTree>
    <p:extLst>
      <p:ext uri="{BB962C8B-B14F-4D97-AF65-F5344CB8AC3E}">
        <p14:creationId xmlns:p14="http://schemas.microsoft.com/office/powerpoint/2010/main" val="414755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dirty="0">
                <a:latin typeface="Gotham Medium" panose="02000603030000020004" pitchFamily="2" charset="0"/>
              </a:rPr>
              <a:t>Factors creating a fertile environment for Africa’s emerging AI industry. In addition to the well known challenges across the region, current technological advancements are occurring against a backdrop of energetic youth, fast growing population and rapid urbanization</a:t>
            </a:r>
          </a:p>
          <a:p>
            <a:pPr rtl="0"/>
            <a:endParaRPr lang="en-US" sz="1000" dirty="0">
              <a:latin typeface="Gotham Medium" panose="02000603030000020004" pitchFamily="2" charset="0"/>
            </a:endParaRPr>
          </a:p>
          <a:p>
            <a:pPr marL="228600" indent="-228600" rtl="0">
              <a:buFont typeface="+mj-lt"/>
              <a:buAutoNum type="arabicPeriod"/>
            </a:pPr>
            <a:r>
              <a:rPr lang="en-US" sz="1000" dirty="0">
                <a:latin typeface="Gotham Medium" panose="02000603030000020004" pitchFamily="2" charset="0"/>
              </a:rPr>
              <a:t>Fastest urbanizing region in the world  </a:t>
            </a:r>
          </a:p>
          <a:p>
            <a:pPr marL="228600" indent="-228600" rtl="0">
              <a:buFont typeface="+mj-lt"/>
              <a:buAutoNum type="arabicPeriod"/>
            </a:pPr>
            <a:r>
              <a:rPr lang="en-US" sz="1000" dirty="0">
                <a:latin typeface="Gotham Medium" panose="02000603030000020004" pitchFamily="2" charset="0"/>
              </a:rPr>
              <a:t>Rapid population Growth. The continent’s population of roughly 1.1 billion is expected to double by 2050</a:t>
            </a:r>
          </a:p>
          <a:p>
            <a:pPr marL="228600" indent="-228600" rtl="0">
              <a:buFont typeface="+mj-lt"/>
              <a:buAutoNum type="arabicPeriod"/>
            </a:pPr>
            <a:r>
              <a:rPr lang="en-US" sz="1000" dirty="0">
                <a:latin typeface="Gotham Medium" panose="02000603030000020004" pitchFamily="2" charset="0"/>
              </a:rPr>
              <a:t>Infrastructure improvements - especially in power supply and high-speed internet</a:t>
            </a:r>
          </a:p>
          <a:p>
            <a:pPr marL="228600" indent="-228600" rtl="0">
              <a:buFont typeface="+mj-lt"/>
              <a:buAutoNum type="arabicPeriod"/>
            </a:pPr>
            <a:r>
              <a:rPr lang="en-US" sz="1000" dirty="0">
                <a:latin typeface="Gotham Medium" panose="02000603030000020004" pitchFamily="2" charset="0"/>
              </a:rPr>
              <a:t>More early-stage investment funding</a:t>
            </a:r>
          </a:p>
          <a:p>
            <a:pPr marL="228600" indent="-228600" rtl="0">
              <a:buFont typeface="+mj-lt"/>
              <a:buAutoNum type="arabicPeriod"/>
            </a:pPr>
            <a:r>
              <a:rPr lang="en-US" sz="1000" dirty="0">
                <a:latin typeface="Gotham Medium" panose="02000603030000020004" pitchFamily="2" charset="0"/>
              </a:rPr>
              <a:t>Increase in smartphone use </a:t>
            </a:r>
          </a:p>
          <a:p>
            <a:pPr marL="228600" indent="-228600" rtl="0">
              <a:buFont typeface="+mj-lt"/>
              <a:buAutoNum type="arabicPeriod"/>
            </a:pPr>
            <a:r>
              <a:rPr lang="en-US" sz="1000" dirty="0">
                <a:latin typeface="Gotham Medium" panose="02000603030000020004" pitchFamily="2" charset="0"/>
              </a:rPr>
              <a:t>Energy &amp; Talent of Young People</a:t>
            </a:r>
          </a:p>
          <a:p>
            <a:pPr rtl="0"/>
            <a:endParaRPr lang="en-US" sz="1000" dirty="0">
              <a:latin typeface="Gotham Medium" panose="02000603030000020004" pitchFamily="2" charset="0"/>
            </a:endParaRPr>
          </a:p>
        </p:txBody>
      </p:sp>
      <p:sp>
        <p:nvSpPr>
          <p:cNvPr id="4" name="Slide Number Placeholder 3"/>
          <p:cNvSpPr>
            <a:spLocks noGrp="1"/>
          </p:cNvSpPr>
          <p:nvPr>
            <p:ph type="sldNum" sz="quarter" idx="5"/>
          </p:nvPr>
        </p:nvSpPr>
        <p:spPr/>
        <p:txBody>
          <a:bodyPr/>
          <a:lstStyle/>
          <a:p>
            <a:fld id="{9C86FE07-F788-4394-8F8C-7A75D53CD41D}" type="slidenum">
              <a:rPr lang="en-ZA" smtClean="0"/>
              <a:t>4</a:t>
            </a:fld>
            <a:endParaRPr lang="en-ZA"/>
          </a:p>
        </p:txBody>
      </p:sp>
    </p:spTree>
    <p:extLst>
      <p:ext uri="{BB962C8B-B14F-4D97-AF65-F5344CB8AC3E}">
        <p14:creationId xmlns:p14="http://schemas.microsoft.com/office/powerpoint/2010/main" val="90947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dirty="0">
                <a:latin typeface="Gotham Medium" panose="02000603030000020004" pitchFamily="2" charset="0"/>
              </a:rPr>
              <a:t>Several leaps are being made in some countries especially Ghana, Nigeria, South Africa, Kenya and Egypt</a:t>
            </a:r>
          </a:p>
          <a:p>
            <a:pPr rtl="0"/>
            <a:r>
              <a:rPr lang="en-US" sz="1000" dirty="0">
                <a:latin typeface="Gotham Medium" panose="02000603030000020004" pitchFamily="2" charset="0"/>
              </a:rPr>
              <a:t>Access to Finance: Mobile-lending platforms such as Carbon and </a:t>
            </a:r>
            <a:r>
              <a:rPr lang="en-US" sz="1000" dirty="0" err="1">
                <a:latin typeface="Gotham Medium" panose="02000603030000020004" pitchFamily="2" charset="0"/>
              </a:rPr>
              <a:t>Kudi</a:t>
            </a:r>
            <a:r>
              <a:rPr lang="en-US" sz="1000" dirty="0">
                <a:latin typeface="Gotham Medium" panose="02000603030000020004" pitchFamily="2" charset="0"/>
              </a:rPr>
              <a:t> are using machine learning to evaluate credit applications and provide access to finance </a:t>
            </a:r>
          </a:p>
          <a:p>
            <a:pPr rtl="0"/>
            <a:r>
              <a:rPr lang="en-US" sz="1000" dirty="0">
                <a:latin typeface="Gotham Medium" panose="02000603030000020004" pitchFamily="2" charset="0"/>
              </a:rPr>
              <a:t>Retail: Some fashion retailers now rely on algorithms to predict the next season’s top sellers  </a:t>
            </a:r>
          </a:p>
          <a:p>
            <a:pPr rtl="0"/>
            <a:r>
              <a:rPr lang="en-US" sz="1000" dirty="0">
                <a:latin typeface="Gotham Medium" panose="02000603030000020004" pitchFamily="2" charset="0"/>
              </a:rPr>
              <a:t>Human Capital Management: Kenyan ride-hailing app Little has implemented AI to assess driver performance.</a:t>
            </a:r>
          </a:p>
          <a:p>
            <a:pPr rtl="0"/>
            <a:r>
              <a:rPr lang="en-US" sz="1000" dirty="0">
                <a:latin typeface="Gotham Medium" panose="02000603030000020004" pitchFamily="2" charset="0"/>
              </a:rPr>
              <a:t>Start-ups in Ghana and Nigeria are addressing doctor shortages and the lack of medical access for rural Africans. They have begun to use AI to empower doctors and leverage growing mobile phone ownership as a vehicle for collecting data, improving administrative efficiency, and to expand treatment coverage.</a:t>
            </a:r>
          </a:p>
          <a:p>
            <a:pPr rtl="0"/>
            <a:r>
              <a:rPr lang="en-US" sz="1000" dirty="0">
                <a:latin typeface="Gotham Medium" panose="02000603030000020004" pitchFamily="2" charset="0"/>
              </a:rPr>
              <a:t>In both Kenya and Nigeria, AI focused start-ups have begun working on agricultural planning, reducing financial transaction costs, and improving public transportation access and efficiency. </a:t>
            </a:r>
          </a:p>
          <a:p>
            <a:pPr rtl="0"/>
            <a:r>
              <a:rPr lang="en-US" sz="1000" dirty="0">
                <a:latin typeface="Gotham Medium" panose="02000603030000020004" pitchFamily="2" charset="0"/>
              </a:rPr>
              <a:t>Education has also been a focus of start-ups like M-</a:t>
            </a:r>
            <a:r>
              <a:rPr lang="en-US" sz="1000" dirty="0" err="1">
                <a:latin typeface="Gotham Medium" panose="02000603030000020004" pitchFamily="2" charset="0"/>
              </a:rPr>
              <a:t>Shule</a:t>
            </a:r>
            <a:r>
              <a:rPr lang="en-US" sz="1000" dirty="0">
                <a:latin typeface="Gotham Medium" panose="02000603030000020004" pitchFamily="2" charset="0"/>
              </a:rPr>
              <a:t> and </a:t>
            </a:r>
            <a:r>
              <a:rPr lang="en-US" sz="1000" dirty="0" err="1">
                <a:latin typeface="Gotham Medium" panose="02000603030000020004" pitchFamily="2" charset="0"/>
              </a:rPr>
              <a:t>Tuteria</a:t>
            </a:r>
            <a:r>
              <a:rPr lang="en-US" sz="1000" dirty="0">
                <a:latin typeface="Gotham Medium" panose="02000603030000020004" pitchFamily="2" charset="0"/>
              </a:rPr>
              <a:t>, which provide accessible and extensive training and learning platforms to help teachers in the classroom.</a:t>
            </a:r>
          </a:p>
          <a:p>
            <a:pPr rtl="0"/>
            <a:endParaRPr lang="en-US" sz="1000" dirty="0">
              <a:latin typeface="Gotham Medium" panose="02000603030000020004" pitchFamily="2" charset="0"/>
            </a:endParaRPr>
          </a:p>
        </p:txBody>
      </p:sp>
      <p:sp>
        <p:nvSpPr>
          <p:cNvPr id="4" name="Slide Number Placeholder 3"/>
          <p:cNvSpPr>
            <a:spLocks noGrp="1"/>
          </p:cNvSpPr>
          <p:nvPr>
            <p:ph type="sldNum" sz="quarter" idx="5"/>
          </p:nvPr>
        </p:nvSpPr>
        <p:spPr/>
        <p:txBody>
          <a:bodyPr/>
          <a:lstStyle/>
          <a:p>
            <a:fld id="{9C86FE07-F788-4394-8F8C-7A75D53CD41D}" type="slidenum">
              <a:rPr lang="en-ZA" smtClean="0"/>
              <a:t>6</a:t>
            </a:fld>
            <a:endParaRPr lang="en-ZA"/>
          </a:p>
        </p:txBody>
      </p:sp>
    </p:spTree>
    <p:extLst>
      <p:ext uri="{BB962C8B-B14F-4D97-AF65-F5344CB8AC3E}">
        <p14:creationId xmlns:p14="http://schemas.microsoft.com/office/powerpoint/2010/main" val="305685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dirty="0">
                <a:latin typeface="Gotham Medium" panose="02000603030000020004" pitchFamily="2" charset="0"/>
              </a:rPr>
              <a:t>Market Challenges:</a:t>
            </a:r>
          </a:p>
          <a:p>
            <a:pPr rtl="0"/>
            <a:r>
              <a:rPr lang="en-US" sz="1000" dirty="0">
                <a:latin typeface="Gotham Medium" panose="02000603030000020004" pitchFamily="2" charset="0"/>
              </a:rPr>
              <a:t>Building an AI-powered start-up in Africa comes with a unique set of challenges not experienced by entrepreneurs in Silicon Valley, particularly in terms of raising capital, human resources and market receptiveness.</a:t>
            </a:r>
          </a:p>
          <a:p>
            <a:pPr rtl="0"/>
            <a:r>
              <a:rPr lang="en-US" sz="1000" dirty="0">
                <a:latin typeface="Gotham Medium" panose="02000603030000020004" pitchFamily="2" charset="0"/>
              </a:rPr>
              <a:t>Limited number of African researchers and AI talent</a:t>
            </a:r>
          </a:p>
          <a:p>
            <a:pPr rtl="0"/>
            <a:r>
              <a:rPr lang="en-US" sz="1000" dirty="0">
                <a:latin typeface="Gotham Medium" panose="02000603030000020004" pitchFamily="2" charset="0"/>
              </a:rPr>
              <a:t>Education systems will need to adapt quickly, and new frameworks need to be created for workers and citizens to develop the skills they need to thrive. </a:t>
            </a:r>
          </a:p>
          <a:p>
            <a:pPr rtl="0"/>
            <a:r>
              <a:rPr lang="en-US" sz="1000" dirty="0">
                <a:latin typeface="Gotham Medium" panose="02000603030000020004" pitchFamily="2" charset="0"/>
              </a:rPr>
              <a:t>Virtually every university in Europe and North America has responded to the challenges and opportunities of data science by establishing new institutes, departments and degree </a:t>
            </a:r>
            <a:r>
              <a:rPr lang="en-US" sz="1000" dirty="0" err="1">
                <a:latin typeface="Gotham Medium" panose="02000603030000020004" pitchFamily="2" charset="0"/>
              </a:rPr>
              <a:t>programmes</a:t>
            </a:r>
            <a:r>
              <a:rPr lang="en-US" sz="1000" dirty="0">
                <a:latin typeface="Gotham Medium" panose="02000603030000020004" pitchFamily="2" charset="0"/>
              </a:rPr>
              <a:t> in the field. In Africa, however, educational institutions have only recently begun to narrow the gap</a:t>
            </a:r>
          </a:p>
          <a:p>
            <a:pPr rtl="0"/>
            <a:r>
              <a:rPr lang="en-US" sz="1000" dirty="0">
                <a:latin typeface="Gotham Medium" panose="02000603030000020004" pitchFamily="2" charset="0"/>
              </a:rPr>
              <a:t>Recruiting AI talent is an ongoing pressure point: Super-smart data scientists are critical for the success of AI companies; yet it is a skill that is in short supply on the African continent.</a:t>
            </a:r>
          </a:p>
          <a:p>
            <a:pPr rtl="0"/>
            <a:r>
              <a:rPr lang="en-US" sz="1000" dirty="0">
                <a:latin typeface="Gotham Medium" panose="02000603030000020004" pitchFamily="2" charset="0"/>
              </a:rPr>
              <a:t>&gt;60% of Africans not online </a:t>
            </a:r>
          </a:p>
          <a:p>
            <a:pPr rtl="0"/>
            <a:r>
              <a:rPr lang="en-US" sz="1000" dirty="0">
                <a:latin typeface="Gotham Medium" panose="02000603030000020004" pitchFamily="2" charset="0"/>
              </a:rPr>
              <a:t>Broadband coverage will need to expand rapidly — specifically in rural areas — in order for all citizens and businesses to reap the benefits. </a:t>
            </a:r>
          </a:p>
          <a:p>
            <a:pPr rtl="0"/>
            <a:r>
              <a:rPr lang="en-US" sz="1000" dirty="0">
                <a:latin typeface="Gotham Medium" panose="02000603030000020004" pitchFamily="2" charset="0"/>
              </a:rPr>
              <a:t>Underrepresentation of Africa and Africans globally</a:t>
            </a:r>
          </a:p>
          <a:p>
            <a:pPr rtl="0"/>
            <a:r>
              <a:rPr lang="en-US" sz="1000" dirty="0">
                <a:latin typeface="Gotham Medium" panose="02000603030000020004" pitchFamily="2" charset="0"/>
              </a:rPr>
              <a:t>People - In 2018, more than 100 researchers were denied visas to enter Canada for </a:t>
            </a:r>
            <a:r>
              <a:rPr lang="en-US" sz="1000" dirty="0" err="1">
                <a:latin typeface="Gotham Medium" panose="02000603030000020004" pitchFamily="2" charset="0"/>
              </a:rPr>
              <a:t>NeurIPS</a:t>
            </a:r>
            <a:r>
              <a:rPr lang="en-US" sz="1000" dirty="0">
                <a:latin typeface="Gotham Medium" panose="02000603030000020004" pitchFamily="2" charset="0"/>
              </a:rPr>
              <a:t>.</a:t>
            </a:r>
          </a:p>
          <a:p>
            <a:pPr rtl="0"/>
            <a:r>
              <a:rPr lang="en-US" sz="1000" dirty="0">
                <a:latin typeface="Gotham Medium" panose="02000603030000020004" pitchFamily="2" charset="0"/>
              </a:rPr>
              <a:t>Data - Ensuring a deeper, broader, and more accessible pool of data is available will also be key to enable researchers, developers, and users to drive AI.</a:t>
            </a:r>
          </a:p>
          <a:p>
            <a:pPr rtl="0"/>
            <a:endParaRPr lang="en-US" sz="1000" dirty="0">
              <a:latin typeface="Gotham Medium" panose="02000603030000020004" pitchFamily="2" charset="0"/>
            </a:endParaRPr>
          </a:p>
        </p:txBody>
      </p:sp>
      <p:sp>
        <p:nvSpPr>
          <p:cNvPr id="4" name="Slide Number Placeholder 3"/>
          <p:cNvSpPr>
            <a:spLocks noGrp="1"/>
          </p:cNvSpPr>
          <p:nvPr>
            <p:ph type="sldNum" sz="quarter" idx="5"/>
          </p:nvPr>
        </p:nvSpPr>
        <p:spPr/>
        <p:txBody>
          <a:bodyPr/>
          <a:lstStyle/>
          <a:p>
            <a:fld id="{9C86FE07-F788-4394-8F8C-7A75D53CD41D}" type="slidenum">
              <a:rPr lang="en-ZA" smtClean="0"/>
              <a:t>8</a:t>
            </a:fld>
            <a:endParaRPr lang="en-ZA"/>
          </a:p>
        </p:txBody>
      </p:sp>
    </p:spTree>
    <p:extLst>
      <p:ext uri="{BB962C8B-B14F-4D97-AF65-F5344CB8AC3E}">
        <p14:creationId xmlns:p14="http://schemas.microsoft.com/office/powerpoint/2010/main" val="397437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dirty="0">
                <a:latin typeface="Gotham Medium" panose="02000603030000020004" pitchFamily="2" charset="0"/>
              </a:rPr>
              <a:t>Negative AI: Impact of Negative AI might be larger: Weaker governance structures, transitioning democratic norms, and highly salient ethnic and religious divisions will likely struggle to minimize the damage associated with negative AI.</a:t>
            </a:r>
          </a:p>
          <a:p>
            <a:pPr rtl="0"/>
            <a:r>
              <a:rPr lang="en-US" sz="1000" dirty="0">
                <a:latin typeface="Gotham Medium" panose="02000603030000020004" pitchFamily="2" charset="0"/>
              </a:rPr>
              <a:t>AI Integration: Little to no integration of AI into existing structures and plans.</a:t>
            </a:r>
          </a:p>
          <a:p>
            <a:pPr rtl="0"/>
            <a:r>
              <a:rPr lang="en-US" sz="1000" dirty="0">
                <a:latin typeface="Gotham Medium" panose="02000603030000020004" pitchFamily="2" charset="0"/>
              </a:rPr>
              <a:t>Legal Frameworks Lacking: Laws and legal frameworks not yet addressing AI e.g. With the help of China, the Zimbabwean government has begun collecting individuals’ facial imagery to be used by existing monitoring and facial recognition applications. These applications have human rights advocates worried about potential misuse once the system comes online.</a:t>
            </a:r>
          </a:p>
          <a:p>
            <a:pPr rtl="0"/>
            <a:r>
              <a:rPr lang="en-US" sz="1000" dirty="0">
                <a:latin typeface="Gotham Medium" panose="02000603030000020004" pitchFamily="2" charset="0"/>
              </a:rPr>
              <a:t>Rules of Engagement Not Set: The biggest data capturers in Africa are United States &amp; China multinationals.  American companies, including Google, Microsoft, Amazon, Apple, and Netflix, make up 11 of Indaba’s 34 sponsors.</a:t>
            </a:r>
          </a:p>
          <a:p>
            <a:pPr rtl="0"/>
            <a:r>
              <a:rPr lang="en-US" sz="1000" dirty="0">
                <a:latin typeface="Gotham Medium" panose="02000603030000020004" pitchFamily="2" charset="0"/>
              </a:rPr>
              <a:t>Ethical Implications: Ethical implications regarding the fair, secure, and inclusive use of AI applications also must be addressed through collaboration and engagement to ensure AI systems earn trust. </a:t>
            </a:r>
          </a:p>
          <a:p>
            <a:pPr rtl="0"/>
            <a:endParaRPr lang="en-US" sz="1000" dirty="0">
              <a:latin typeface="Gotham Medium" panose="02000603030000020004" pitchFamily="2" charset="0"/>
            </a:endParaRPr>
          </a:p>
        </p:txBody>
      </p:sp>
      <p:sp>
        <p:nvSpPr>
          <p:cNvPr id="4" name="Slide Number Placeholder 3"/>
          <p:cNvSpPr>
            <a:spLocks noGrp="1"/>
          </p:cNvSpPr>
          <p:nvPr>
            <p:ph type="sldNum" sz="quarter" idx="5"/>
          </p:nvPr>
        </p:nvSpPr>
        <p:spPr/>
        <p:txBody>
          <a:bodyPr/>
          <a:lstStyle/>
          <a:p>
            <a:fld id="{9C86FE07-F788-4394-8F8C-7A75D53CD41D}" type="slidenum">
              <a:rPr lang="en-ZA" smtClean="0"/>
              <a:t>9</a:t>
            </a:fld>
            <a:endParaRPr lang="en-ZA"/>
          </a:p>
        </p:txBody>
      </p:sp>
    </p:spTree>
    <p:extLst>
      <p:ext uri="{BB962C8B-B14F-4D97-AF65-F5344CB8AC3E}">
        <p14:creationId xmlns:p14="http://schemas.microsoft.com/office/powerpoint/2010/main" val="42835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C86FE07-F788-4394-8F8C-7A75D53CD41D}" type="slidenum">
              <a:rPr lang="en-ZA" smtClean="0"/>
              <a:t>10</a:t>
            </a:fld>
            <a:endParaRPr lang="en-ZA"/>
          </a:p>
        </p:txBody>
      </p:sp>
    </p:spTree>
    <p:extLst>
      <p:ext uri="{BB962C8B-B14F-4D97-AF65-F5344CB8AC3E}">
        <p14:creationId xmlns:p14="http://schemas.microsoft.com/office/powerpoint/2010/main" val="38885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000" dirty="0">
              <a:latin typeface="Gotham Medium" panose="02000603030000020004" pitchFamily="2" charset="0"/>
            </a:endParaRPr>
          </a:p>
        </p:txBody>
      </p:sp>
      <p:sp>
        <p:nvSpPr>
          <p:cNvPr id="4" name="Slide Number Placeholder 3"/>
          <p:cNvSpPr>
            <a:spLocks noGrp="1"/>
          </p:cNvSpPr>
          <p:nvPr>
            <p:ph type="sldNum" sz="quarter" idx="5"/>
          </p:nvPr>
        </p:nvSpPr>
        <p:spPr/>
        <p:txBody>
          <a:bodyPr/>
          <a:lstStyle/>
          <a:p>
            <a:fld id="{9C86FE07-F788-4394-8F8C-7A75D53CD41D}" type="slidenum">
              <a:rPr lang="en-ZA" smtClean="0"/>
              <a:t>11</a:t>
            </a:fld>
            <a:endParaRPr lang="en-ZA"/>
          </a:p>
        </p:txBody>
      </p:sp>
    </p:spTree>
    <p:extLst>
      <p:ext uri="{BB962C8B-B14F-4D97-AF65-F5344CB8AC3E}">
        <p14:creationId xmlns:p14="http://schemas.microsoft.com/office/powerpoint/2010/main" val="84518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F6E7-A7F4-4265-8C2B-31C5BC906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5F961FCB-374B-42C2-8753-2FF17257A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5" name="Footer Placeholder 4">
            <a:extLst>
              <a:ext uri="{FF2B5EF4-FFF2-40B4-BE49-F238E27FC236}">
                <a16:creationId xmlns:a16="http://schemas.microsoft.com/office/drawing/2014/main" id="{F1CD7517-0643-40ED-8E94-B197899CFA9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6FBE45D-9B86-437A-BCCF-D1056DC4FBF7}"/>
              </a:ext>
            </a:extLst>
          </p:cNvPr>
          <p:cNvSpPr>
            <a:spLocks noGrp="1"/>
          </p:cNvSpPr>
          <p:nvPr>
            <p:ph type="sldNum" sz="quarter" idx="12"/>
          </p:nvPr>
        </p:nvSpPr>
        <p:spPr/>
        <p:txBody>
          <a:bodyPr/>
          <a:lstStyle/>
          <a:p>
            <a:fld id="{E4FED302-EEB7-4A69-BA9B-7C96E59C8747}" type="slidenum">
              <a:rPr lang="en-ZA" smtClean="0"/>
              <a:t>‹#›</a:t>
            </a:fld>
            <a:endParaRPr lang="en-ZA"/>
          </a:p>
        </p:txBody>
      </p:sp>
      <p:sp>
        <p:nvSpPr>
          <p:cNvPr id="7" name="Date Placeholder 3">
            <a:extLst>
              <a:ext uri="{FF2B5EF4-FFF2-40B4-BE49-F238E27FC236}">
                <a16:creationId xmlns:a16="http://schemas.microsoft.com/office/drawing/2014/main" id="{7F08D558-DEA7-44C7-810E-4EF8471640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rgbClr val="26333B"/>
                </a:solidFill>
                <a:latin typeface="Gotham Medium" panose="02000603030000020004" pitchFamily="2" charset="0"/>
              </a:defRPr>
            </a:lvl1pPr>
          </a:lstStyle>
          <a:p>
            <a:r>
              <a:rPr lang="en-ZA" dirty="0"/>
              <a:t>www.kuvora.com</a:t>
            </a:r>
          </a:p>
        </p:txBody>
      </p:sp>
    </p:spTree>
    <p:extLst>
      <p:ext uri="{BB962C8B-B14F-4D97-AF65-F5344CB8AC3E}">
        <p14:creationId xmlns:p14="http://schemas.microsoft.com/office/powerpoint/2010/main" val="34494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EC6A-1476-4232-B727-623817DDAFE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45342A7-FEAF-4F5D-AEDF-3F28D79D3F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50CB3A-0F6D-4812-A7FC-BB49117441D1}"/>
              </a:ext>
            </a:extLst>
          </p:cNvPr>
          <p:cNvSpPr>
            <a:spLocks noGrp="1"/>
          </p:cNvSpPr>
          <p:nvPr>
            <p:ph type="dt" sz="half" idx="10"/>
          </p:nvPr>
        </p:nvSpPr>
        <p:spPr/>
        <p:txBody>
          <a:bodyPr/>
          <a:lstStyle/>
          <a:p>
            <a:fld id="{651901F9-266D-47BE-8A8E-9FA4D1FA29A1}" type="datetimeFigureOut">
              <a:rPr lang="en-ZA" smtClean="0"/>
              <a:t>2019/11/21</a:t>
            </a:fld>
            <a:endParaRPr lang="en-ZA"/>
          </a:p>
        </p:txBody>
      </p:sp>
      <p:sp>
        <p:nvSpPr>
          <p:cNvPr id="5" name="Footer Placeholder 4">
            <a:extLst>
              <a:ext uri="{FF2B5EF4-FFF2-40B4-BE49-F238E27FC236}">
                <a16:creationId xmlns:a16="http://schemas.microsoft.com/office/drawing/2014/main" id="{A6B0D8CF-3A16-4966-8F71-30828BE8498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190D509-19F0-4A08-92D2-DA7DDAE3DD8F}"/>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70102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9C477-362D-4AB7-AB36-7500FF9255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7C54B0D-2E92-4B45-9F68-EB1C42942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1C51B95-9A87-48E3-878D-F8F97B553B40}"/>
              </a:ext>
            </a:extLst>
          </p:cNvPr>
          <p:cNvSpPr>
            <a:spLocks noGrp="1"/>
          </p:cNvSpPr>
          <p:nvPr>
            <p:ph type="dt" sz="half" idx="10"/>
          </p:nvPr>
        </p:nvSpPr>
        <p:spPr/>
        <p:txBody>
          <a:bodyPr/>
          <a:lstStyle/>
          <a:p>
            <a:fld id="{651901F9-266D-47BE-8A8E-9FA4D1FA29A1}" type="datetimeFigureOut">
              <a:rPr lang="en-ZA" smtClean="0"/>
              <a:t>2019/11/21</a:t>
            </a:fld>
            <a:endParaRPr lang="en-ZA"/>
          </a:p>
        </p:txBody>
      </p:sp>
      <p:sp>
        <p:nvSpPr>
          <p:cNvPr id="5" name="Footer Placeholder 4">
            <a:extLst>
              <a:ext uri="{FF2B5EF4-FFF2-40B4-BE49-F238E27FC236}">
                <a16:creationId xmlns:a16="http://schemas.microsoft.com/office/drawing/2014/main" id="{8717D210-90B5-4D80-9A9F-AEF091D1CF8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E3D1DD8-1F0F-4A22-8C44-12D54C72884E}"/>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40657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FF72-C415-4B8D-994B-37D03676FE1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18A41C8-7EC8-4298-8AEE-84ACF9214E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59714853-8BF9-4AE2-B754-6C03B5E239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B4FCCA6-07C1-47D7-B6B6-E4146936C850}"/>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113797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ABAF-FB76-458B-8962-E5D33F8D0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C648BACF-1FFA-426D-B336-A1B61F2CB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F099C-C530-4AC4-87EE-37E6C301A950}"/>
              </a:ext>
            </a:extLst>
          </p:cNvPr>
          <p:cNvSpPr>
            <a:spLocks noGrp="1"/>
          </p:cNvSpPr>
          <p:nvPr>
            <p:ph type="dt" sz="half" idx="10"/>
          </p:nvPr>
        </p:nvSpPr>
        <p:spPr/>
        <p:txBody>
          <a:bodyPr/>
          <a:lstStyle/>
          <a:p>
            <a:fld id="{651901F9-266D-47BE-8A8E-9FA4D1FA29A1}" type="datetimeFigureOut">
              <a:rPr lang="en-ZA" smtClean="0"/>
              <a:t>2019/11/21</a:t>
            </a:fld>
            <a:endParaRPr lang="en-ZA"/>
          </a:p>
        </p:txBody>
      </p:sp>
      <p:sp>
        <p:nvSpPr>
          <p:cNvPr id="5" name="Footer Placeholder 4">
            <a:extLst>
              <a:ext uri="{FF2B5EF4-FFF2-40B4-BE49-F238E27FC236}">
                <a16:creationId xmlns:a16="http://schemas.microsoft.com/office/drawing/2014/main" id="{3D26F690-93DD-4B1E-BE39-791A595EFAE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6ECFFA-13B7-48D5-831D-5E74A025935C}"/>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133727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79D7-416E-49A9-AF1A-E6825900056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7C7B57E-BB64-4A45-99D0-809465A162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5FC63DB-29B7-4A7F-8545-3E96755FB2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CC263CA-BE41-4A0B-BBCC-FF7EA26AD43B}"/>
              </a:ext>
            </a:extLst>
          </p:cNvPr>
          <p:cNvSpPr>
            <a:spLocks noGrp="1"/>
          </p:cNvSpPr>
          <p:nvPr>
            <p:ph type="dt" sz="half" idx="10"/>
          </p:nvPr>
        </p:nvSpPr>
        <p:spPr/>
        <p:txBody>
          <a:bodyPr/>
          <a:lstStyle/>
          <a:p>
            <a:fld id="{651901F9-266D-47BE-8A8E-9FA4D1FA29A1}" type="datetimeFigureOut">
              <a:rPr lang="en-ZA" smtClean="0"/>
              <a:t>2019/11/21</a:t>
            </a:fld>
            <a:endParaRPr lang="en-ZA"/>
          </a:p>
        </p:txBody>
      </p:sp>
      <p:sp>
        <p:nvSpPr>
          <p:cNvPr id="6" name="Footer Placeholder 5">
            <a:extLst>
              <a:ext uri="{FF2B5EF4-FFF2-40B4-BE49-F238E27FC236}">
                <a16:creationId xmlns:a16="http://schemas.microsoft.com/office/drawing/2014/main" id="{A3FC4184-C3AD-44E9-ABA2-5304C835DBD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23BF4DD-0F0F-4538-A131-1203AAFF47EC}"/>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183588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D43E-FF49-4AF3-A71F-14557F3D2F7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DBD29F1-1F1B-4805-B3AA-B8BB119FB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47B39D-B653-43B3-91F1-F3FB12058E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F8548A5-F47D-4EF2-B329-C647DC50D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36C17B-18C6-4160-88D3-A1C058528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7473179-C411-4711-BF57-4D41F41482D2}"/>
              </a:ext>
            </a:extLst>
          </p:cNvPr>
          <p:cNvSpPr>
            <a:spLocks noGrp="1"/>
          </p:cNvSpPr>
          <p:nvPr>
            <p:ph type="dt" sz="half" idx="10"/>
          </p:nvPr>
        </p:nvSpPr>
        <p:spPr/>
        <p:txBody>
          <a:bodyPr/>
          <a:lstStyle/>
          <a:p>
            <a:fld id="{651901F9-266D-47BE-8A8E-9FA4D1FA29A1}" type="datetimeFigureOut">
              <a:rPr lang="en-ZA" smtClean="0"/>
              <a:t>2019/11/21</a:t>
            </a:fld>
            <a:endParaRPr lang="en-ZA"/>
          </a:p>
        </p:txBody>
      </p:sp>
      <p:sp>
        <p:nvSpPr>
          <p:cNvPr id="8" name="Footer Placeholder 7">
            <a:extLst>
              <a:ext uri="{FF2B5EF4-FFF2-40B4-BE49-F238E27FC236}">
                <a16:creationId xmlns:a16="http://schemas.microsoft.com/office/drawing/2014/main" id="{5FACF282-BEA0-4AC9-BAE5-6530A7CE137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CDB7AAC-B746-4741-8143-6CB42FECBEA4}"/>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118953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62AD-6F09-4332-BB59-68E1903BB80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ABC7718-E9EF-42EF-93B7-FB32D0DC94E9}"/>
              </a:ext>
            </a:extLst>
          </p:cNvPr>
          <p:cNvSpPr>
            <a:spLocks noGrp="1"/>
          </p:cNvSpPr>
          <p:nvPr>
            <p:ph type="dt" sz="half" idx="10"/>
          </p:nvPr>
        </p:nvSpPr>
        <p:spPr/>
        <p:txBody>
          <a:bodyPr/>
          <a:lstStyle/>
          <a:p>
            <a:fld id="{651901F9-266D-47BE-8A8E-9FA4D1FA29A1}" type="datetimeFigureOut">
              <a:rPr lang="en-ZA" smtClean="0"/>
              <a:t>2019/11/21</a:t>
            </a:fld>
            <a:endParaRPr lang="en-ZA"/>
          </a:p>
        </p:txBody>
      </p:sp>
      <p:sp>
        <p:nvSpPr>
          <p:cNvPr id="4" name="Footer Placeholder 3">
            <a:extLst>
              <a:ext uri="{FF2B5EF4-FFF2-40B4-BE49-F238E27FC236}">
                <a16:creationId xmlns:a16="http://schemas.microsoft.com/office/drawing/2014/main" id="{320A29A7-5A61-402E-BEFE-5C87C930D19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C518F2D-476A-4A7C-839F-5A95CB0EB2F7}"/>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349009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4B1400-6FDF-45C2-B207-F666FB24D122}"/>
              </a:ext>
            </a:extLst>
          </p:cNvPr>
          <p:cNvSpPr>
            <a:spLocks noGrp="1"/>
          </p:cNvSpPr>
          <p:nvPr>
            <p:ph type="dt" sz="half" idx="10"/>
          </p:nvPr>
        </p:nvSpPr>
        <p:spPr/>
        <p:txBody>
          <a:bodyPr/>
          <a:lstStyle/>
          <a:p>
            <a:fld id="{651901F9-266D-47BE-8A8E-9FA4D1FA29A1}" type="datetimeFigureOut">
              <a:rPr lang="en-ZA" smtClean="0"/>
              <a:t>2019/11/21</a:t>
            </a:fld>
            <a:endParaRPr lang="en-ZA"/>
          </a:p>
        </p:txBody>
      </p:sp>
      <p:sp>
        <p:nvSpPr>
          <p:cNvPr id="3" name="Footer Placeholder 2">
            <a:extLst>
              <a:ext uri="{FF2B5EF4-FFF2-40B4-BE49-F238E27FC236}">
                <a16:creationId xmlns:a16="http://schemas.microsoft.com/office/drawing/2014/main" id="{909B7C90-CD00-4839-B000-54EBC5AD0982}"/>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404C8EB3-71EB-4795-83DA-F7A04E15A38F}"/>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378069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265C-FE16-444D-A3D6-E06022C61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F583C44-14D3-467E-B1D1-9AF2152C9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5D6D029-72EA-445C-944A-036557C03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8752A-F147-40A0-9FC5-AAEAB7C21CD0}"/>
              </a:ext>
            </a:extLst>
          </p:cNvPr>
          <p:cNvSpPr>
            <a:spLocks noGrp="1"/>
          </p:cNvSpPr>
          <p:nvPr>
            <p:ph type="dt" sz="half" idx="10"/>
          </p:nvPr>
        </p:nvSpPr>
        <p:spPr/>
        <p:txBody>
          <a:bodyPr/>
          <a:lstStyle/>
          <a:p>
            <a:fld id="{651901F9-266D-47BE-8A8E-9FA4D1FA29A1}" type="datetimeFigureOut">
              <a:rPr lang="en-ZA" smtClean="0"/>
              <a:t>2019/11/21</a:t>
            </a:fld>
            <a:endParaRPr lang="en-ZA"/>
          </a:p>
        </p:txBody>
      </p:sp>
      <p:sp>
        <p:nvSpPr>
          <p:cNvPr id="6" name="Footer Placeholder 5">
            <a:extLst>
              <a:ext uri="{FF2B5EF4-FFF2-40B4-BE49-F238E27FC236}">
                <a16:creationId xmlns:a16="http://schemas.microsoft.com/office/drawing/2014/main" id="{6F93E430-E084-47BE-94B3-EF6A3597FCE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4AD3372-25E4-470E-A7CF-2AB84129B820}"/>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369877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027D-D7FD-440C-96C4-769D74C432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82735B5-0831-45C5-B536-77732A063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798B1DD-B0B1-41F6-824D-9A48A4FDF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776A9-FE8F-485F-982F-EA234D9EE8E8}"/>
              </a:ext>
            </a:extLst>
          </p:cNvPr>
          <p:cNvSpPr>
            <a:spLocks noGrp="1"/>
          </p:cNvSpPr>
          <p:nvPr>
            <p:ph type="dt" sz="half" idx="10"/>
          </p:nvPr>
        </p:nvSpPr>
        <p:spPr/>
        <p:txBody>
          <a:bodyPr/>
          <a:lstStyle/>
          <a:p>
            <a:fld id="{651901F9-266D-47BE-8A8E-9FA4D1FA29A1}" type="datetimeFigureOut">
              <a:rPr lang="en-ZA" smtClean="0"/>
              <a:t>2019/11/21</a:t>
            </a:fld>
            <a:endParaRPr lang="en-ZA"/>
          </a:p>
        </p:txBody>
      </p:sp>
      <p:sp>
        <p:nvSpPr>
          <p:cNvPr id="6" name="Footer Placeholder 5">
            <a:extLst>
              <a:ext uri="{FF2B5EF4-FFF2-40B4-BE49-F238E27FC236}">
                <a16:creationId xmlns:a16="http://schemas.microsoft.com/office/drawing/2014/main" id="{9C04C461-536A-4AB6-AE7C-9178F4CB0D7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BC3758F-DD84-46BF-B253-A6E2B53C8519}"/>
              </a:ext>
            </a:extLst>
          </p:cNvPr>
          <p:cNvSpPr>
            <a:spLocks noGrp="1"/>
          </p:cNvSpPr>
          <p:nvPr>
            <p:ph type="sldNum" sz="quarter" idx="12"/>
          </p:nvPr>
        </p:nvSpPr>
        <p:spPr/>
        <p:txBody>
          <a:bodyPr/>
          <a:lstStyle/>
          <a:p>
            <a:fld id="{E4FED302-EEB7-4A69-BA9B-7C96E59C8747}" type="slidenum">
              <a:rPr lang="en-ZA" smtClean="0"/>
              <a:t>‹#›</a:t>
            </a:fld>
            <a:endParaRPr lang="en-ZA"/>
          </a:p>
        </p:txBody>
      </p:sp>
    </p:spTree>
    <p:extLst>
      <p:ext uri="{BB962C8B-B14F-4D97-AF65-F5344CB8AC3E}">
        <p14:creationId xmlns:p14="http://schemas.microsoft.com/office/powerpoint/2010/main" val="30915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533B0-4CDD-4D33-9236-47980B7D9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1EB5915-1F81-45F9-8B29-78E2A03CE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115B34F0-CCE0-423E-AEC6-63FD7D98D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rgbClr val="26333B"/>
                </a:solidFill>
                <a:latin typeface="Gotham Medium" panose="02000603030000020004" pitchFamily="2" charset="0"/>
              </a:defRPr>
            </a:lvl1pPr>
          </a:lstStyle>
          <a:p>
            <a:r>
              <a:rPr lang="en-ZA" dirty="0"/>
              <a:t>www.kuvora.com</a:t>
            </a:r>
          </a:p>
        </p:txBody>
      </p:sp>
      <p:sp>
        <p:nvSpPr>
          <p:cNvPr id="5" name="Footer Placeholder 4">
            <a:extLst>
              <a:ext uri="{FF2B5EF4-FFF2-40B4-BE49-F238E27FC236}">
                <a16:creationId xmlns:a16="http://schemas.microsoft.com/office/drawing/2014/main" id="{09635114-0B45-4D5F-B5B2-A15612462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AC165B0F-BDB7-4943-BF19-5EACD44B0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ED302-EEB7-4A69-BA9B-7C96E59C8747}" type="slidenum">
              <a:rPr lang="en-ZA" smtClean="0"/>
              <a:t>‹#›</a:t>
            </a:fld>
            <a:endParaRPr lang="en-ZA"/>
          </a:p>
        </p:txBody>
      </p:sp>
      <p:pic>
        <p:nvPicPr>
          <p:cNvPr id="8" name="Picture 7">
            <a:extLst>
              <a:ext uri="{FF2B5EF4-FFF2-40B4-BE49-F238E27FC236}">
                <a16:creationId xmlns:a16="http://schemas.microsoft.com/office/drawing/2014/main" id="{217C6A00-9447-4AD4-8480-1B274E394C8F}"/>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61687" y="6176963"/>
            <a:ext cx="476513" cy="544512"/>
          </a:xfrm>
          <a:prstGeom prst="rect">
            <a:avLst/>
          </a:prstGeom>
        </p:spPr>
      </p:pic>
    </p:spTree>
    <p:extLst>
      <p:ext uri="{BB962C8B-B14F-4D97-AF65-F5344CB8AC3E}">
        <p14:creationId xmlns:p14="http://schemas.microsoft.com/office/powerpoint/2010/main" val="116671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microsoft.com/office/2007/relationships/hdphoto" Target="../media/hdphoto4.wdp"/><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284B1C-3C10-469A-9938-4DF55758EC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928" t="3503" r="15686" b="5059"/>
          <a:stretch/>
        </p:blipFill>
        <p:spPr>
          <a:xfrm>
            <a:off x="4719145" y="0"/>
            <a:ext cx="7472855" cy="6858000"/>
          </a:xfrm>
          <a:prstGeom prst="rect">
            <a:avLst/>
          </a:prstGeom>
        </p:spPr>
      </p:pic>
      <p:sp>
        <p:nvSpPr>
          <p:cNvPr id="6" name="TextBox 5">
            <a:extLst>
              <a:ext uri="{FF2B5EF4-FFF2-40B4-BE49-F238E27FC236}">
                <a16:creationId xmlns:a16="http://schemas.microsoft.com/office/drawing/2014/main" id="{00BC6D14-0112-4051-80AF-946D5A2E3CEB}"/>
              </a:ext>
            </a:extLst>
          </p:cNvPr>
          <p:cNvSpPr txBox="1"/>
          <p:nvPr/>
        </p:nvSpPr>
        <p:spPr>
          <a:xfrm>
            <a:off x="301383" y="458345"/>
            <a:ext cx="4206449" cy="3600986"/>
          </a:xfrm>
          <a:prstGeom prst="rect">
            <a:avLst/>
          </a:prstGeom>
          <a:noFill/>
        </p:spPr>
        <p:txBody>
          <a:bodyPr wrap="square" rtlCol="0">
            <a:spAutoFit/>
          </a:bodyPr>
          <a:lstStyle/>
          <a:p>
            <a:r>
              <a:rPr lang="en-ZA" sz="3600" dirty="0">
                <a:solidFill>
                  <a:srgbClr val="26333B"/>
                </a:solidFill>
                <a:latin typeface="Gotham Medium" panose="02000603030000020004" pitchFamily="2" charset="0"/>
              </a:rPr>
              <a:t>Artificial Intelligence in Africa</a:t>
            </a:r>
          </a:p>
          <a:p>
            <a:endParaRPr lang="en-ZA" sz="3600" dirty="0">
              <a:solidFill>
                <a:srgbClr val="26333B"/>
              </a:solidFill>
              <a:latin typeface="Gotham Medium" panose="02000603030000020004" pitchFamily="2" charset="0"/>
            </a:endParaRPr>
          </a:p>
          <a:p>
            <a:r>
              <a:rPr lang="en-ZA" sz="2400" dirty="0">
                <a:solidFill>
                  <a:srgbClr val="26333B"/>
                </a:solidFill>
                <a:latin typeface="Gotham Medium" panose="02000603030000020004" pitchFamily="2" charset="0"/>
              </a:rPr>
              <a:t>Opportunities &amp; Challenges</a:t>
            </a:r>
          </a:p>
          <a:p>
            <a:endParaRPr lang="en-ZA" sz="3600" dirty="0">
              <a:latin typeface="Gotham Medium" panose="02000603030000020004" pitchFamily="2" charset="0"/>
            </a:endParaRPr>
          </a:p>
        </p:txBody>
      </p:sp>
      <p:sp>
        <p:nvSpPr>
          <p:cNvPr id="8" name="Date Placeholder 3">
            <a:extLst>
              <a:ext uri="{FF2B5EF4-FFF2-40B4-BE49-F238E27FC236}">
                <a16:creationId xmlns:a16="http://schemas.microsoft.com/office/drawing/2014/main" id="{B7C13DE1-4D9E-4468-B4C6-345ECCB140AA}"/>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www.kuvora.com</a:t>
            </a:r>
          </a:p>
        </p:txBody>
      </p:sp>
      <p:sp>
        <p:nvSpPr>
          <p:cNvPr id="11" name="Rectangle 10">
            <a:extLst>
              <a:ext uri="{FF2B5EF4-FFF2-40B4-BE49-F238E27FC236}">
                <a16:creationId xmlns:a16="http://schemas.microsoft.com/office/drawing/2014/main" id="{8FC88B1F-2983-49D2-9C7D-4AC711FBED83}"/>
              </a:ext>
            </a:extLst>
          </p:cNvPr>
          <p:cNvSpPr/>
          <p:nvPr/>
        </p:nvSpPr>
        <p:spPr>
          <a:xfrm>
            <a:off x="301383" y="5248354"/>
            <a:ext cx="4417762" cy="738664"/>
          </a:xfrm>
          <a:prstGeom prst="rect">
            <a:avLst/>
          </a:prstGeom>
        </p:spPr>
        <p:txBody>
          <a:bodyPr wrap="square">
            <a:spAutoFit/>
          </a:bodyPr>
          <a:lstStyle/>
          <a:p>
            <a:endParaRPr lang="en-US" sz="1400" dirty="0">
              <a:solidFill>
                <a:srgbClr val="26333B"/>
              </a:solidFill>
              <a:latin typeface="Gotham Medium" panose="02000603030000020004" pitchFamily="2" charset="0"/>
            </a:endParaRPr>
          </a:p>
          <a:p>
            <a:r>
              <a:rPr lang="en-US" sz="1400" dirty="0">
                <a:solidFill>
                  <a:srgbClr val="26333B"/>
                </a:solidFill>
                <a:latin typeface="Gotham Medium" panose="02000603030000020004" pitchFamily="2" charset="0"/>
              </a:rPr>
              <a:t>Bunmi Banjo, Managing Director, </a:t>
            </a:r>
            <a:r>
              <a:rPr lang="en-US" sz="1400" dirty="0" err="1">
                <a:solidFill>
                  <a:srgbClr val="26333B"/>
                </a:solidFill>
                <a:latin typeface="Gotham Medium" panose="02000603030000020004" pitchFamily="2" charset="0"/>
              </a:rPr>
              <a:t>Kuvora</a:t>
            </a:r>
            <a:r>
              <a:rPr lang="en-US" sz="1400" dirty="0">
                <a:solidFill>
                  <a:srgbClr val="26333B"/>
                </a:solidFill>
                <a:latin typeface="Gotham Medium" panose="02000603030000020004" pitchFamily="2" charset="0"/>
              </a:rPr>
              <a:t> Inc.</a:t>
            </a:r>
          </a:p>
          <a:p>
            <a:r>
              <a:rPr lang="en-US" sz="1400" dirty="0">
                <a:solidFill>
                  <a:srgbClr val="26333B"/>
                </a:solidFill>
                <a:latin typeface="Gotham Medium" panose="02000603030000020004" pitchFamily="2" charset="0"/>
              </a:rPr>
              <a:t>November 21, 2019</a:t>
            </a:r>
          </a:p>
        </p:txBody>
      </p:sp>
      <p:sp>
        <p:nvSpPr>
          <p:cNvPr id="12" name="Rectangle 11">
            <a:extLst>
              <a:ext uri="{FF2B5EF4-FFF2-40B4-BE49-F238E27FC236}">
                <a16:creationId xmlns:a16="http://schemas.microsoft.com/office/drawing/2014/main" id="{729C9286-858D-4D93-8AC2-A8A9B74B41BF}"/>
              </a:ext>
            </a:extLst>
          </p:cNvPr>
          <p:cNvSpPr/>
          <p:nvPr/>
        </p:nvSpPr>
        <p:spPr>
          <a:xfrm>
            <a:off x="4942902" y="5987018"/>
            <a:ext cx="4417762" cy="738664"/>
          </a:xfrm>
          <a:prstGeom prst="rect">
            <a:avLst/>
          </a:prstGeom>
        </p:spPr>
        <p:txBody>
          <a:bodyPr wrap="square">
            <a:spAutoFit/>
          </a:bodyPr>
          <a:lstStyle/>
          <a:p>
            <a:endParaRPr lang="en-US" sz="1400" dirty="0">
              <a:solidFill>
                <a:schemeClr val="bg1"/>
              </a:solidFill>
              <a:latin typeface="Gotham Medium" panose="02000603030000020004" pitchFamily="2" charset="0"/>
            </a:endParaRPr>
          </a:p>
          <a:p>
            <a:r>
              <a:rPr lang="en-US" sz="1400" dirty="0">
                <a:solidFill>
                  <a:schemeClr val="bg1"/>
                </a:solidFill>
                <a:latin typeface="Gotham Medium" panose="02000603030000020004" pitchFamily="2" charset="0"/>
              </a:rPr>
              <a:t>2019 World Science Forum presentation  </a:t>
            </a:r>
          </a:p>
          <a:p>
            <a:r>
              <a:rPr lang="en-US" sz="1400" dirty="0">
                <a:solidFill>
                  <a:schemeClr val="bg1"/>
                </a:solidFill>
                <a:latin typeface="Gotham Medium" panose="02000603030000020004" pitchFamily="2" charset="0"/>
              </a:rPr>
              <a:t>Budapest</a:t>
            </a:r>
          </a:p>
        </p:txBody>
      </p:sp>
    </p:spTree>
    <p:extLst>
      <p:ext uri="{BB962C8B-B14F-4D97-AF65-F5344CB8AC3E}">
        <p14:creationId xmlns:p14="http://schemas.microsoft.com/office/powerpoint/2010/main" val="52892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E7887F-431D-428F-B453-236573923648}"/>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solidFill>
                  <a:schemeClr val="bg1"/>
                </a:solidFill>
              </a:rPr>
              <a:t>www.kuvora.com</a:t>
            </a:r>
          </a:p>
        </p:txBody>
      </p:sp>
      <p:sp>
        <p:nvSpPr>
          <p:cNvPr id="5" name="TextBox 4">
            <a:extLst>
              <a:ext uri="{FF2B5EF4-FFF2-40B4-BE49-F238E27FC236}">
                <a16:creationId xmlns:a16="http://schemas.microsoft.com/office/drawing/2014/main" id="{BEE13095-522A-4D90-96DD-3401468F0865}"/>
              </a:ext>
            </a:extLst>
          </p:cNvPr>
          <p:cNvSpPr txBox="1"/>
          <p:nvPr/>
        </p:nvSpPr>
        <p:spPr>
          <a:xfrm>
            <a:off x="155819" y="2612707"/>
            <a:ext cx="11586072" cy="1107996"/>
          </a:xfrm>
          <a:prstGeom prst="rect">
            <a:avLst/>
          </a:prstGeom>
          <a:noFill/>
        </p:spPr>
        <p:txBody>
          <a:bodyPr wrap="square" rtlCol="0">
            <a:spAutoFit/>
          </a:bodyPr>
          <a:lstStyle/>
          <a:p>
            <a:pPr algn="ctr"/>
            <a:r>
              <a:rPr lang="en-ZA" sz="6600">
                <a:solidFill>
                  <a:schemeClr val="bg1"/>
                </a:solidFill>
                <a:latin typeface="Gotham Medium" panose="02000603030000020004" pitchFamily="2" charset="0"/>
              </a:rPr>
              <a:t>Realizing the Potential</a:t>
            </a:r>
            <a:endParaRPr lang="en-ZA" sz="6600" dirty="0">
              <a:solidFill>
                <a:schemeClr val="bg1"/>
              </a:solidFill>
              <a:latin typeface="Gotham Medium" panose="02000603030000020004" pitchFamily="2" charset="0"/>
            </a:endParaRPr>
          </a:p>
        </p:txBody>
      </p:sp>
      <p:cxnSp>
        <p:nvCxnSpPr>
          <p:cNvPr id="7" name="Straight Connector 6">
            <a:extLst>
              <a:ext uri="{FF2B5EF4-FFF2-40B4-BE49-F238E27FC236}">
                <a16:creationId xmlns:a16="http://schemas.microsoft.com/office/drawing/2014/main" id="{A4BD728A-DA52-4AA0-9556-4DD4C12851BB}"/>
              </a:ext>
            </a:extLst>
          </p:cNvPr>
          <p:cNvCxnSpPr/>
          <p:nvPr/>
        </p:nvCxnSpPr>
        <p:spPr>
          <a:xfrm>
            <a:off x="5029200" y="4035973"/>
            <a:ext cx="1839311"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1FC90DA6-43D9-43D3-A779-07641B54ADDA}"/>
              </a:ext>
            </a:extLst>
          </p:cNvPr>
          <p:cNvSpPr/>
          <p:nvPr/>
        </p:nvSpPr>
        <p:spPr>
          <a:xfrm>
            <a:off x="9727161" y="6415801"/>
            <a:ext cx="2111475" cy="246221"/>
          </a:xfrm>
          <a:prstGeom prst="rect">
            <a:avLst/>
          </a:prstGeom>
        </p:spPr>
        <p:txBody>
          <a:bodyPr wrap="none">
            <a:spAutoFit/>
          </a:bodyPr>
          <a:lstStyle/>
          <a:p>
            <a:pPr algn="r"/>
            <a:r>
              <a:rPr lang="en-ZA" sz="1000" dirty="0">
                <a:solidFill>
                  <a:schemeClr val="bg1"/>
                </a:solidFill>
                <a:latin typeface="Gotham Medium" panose="02000603030000020004" pitchFamily="2" charset="0"/>
              </a:rPr>
              <a:t>Artificial Intelligence in Africa</a:t>
            </a:r>
          </a:p>
        </p:txBody>
      </p:sp>
    </p:spTree>
    <p:extLst>
      <p:ext uri="{BB962C8B-B14F-4D97-AF65-F5344CB8AC3E}">
        <p14:creationId xmlns:p14="http://schemas.microsoft.com/office/powerpoint/2010/main" val="116987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0E9FDF-9BB2-4972-9114-E714FED26FAE}"/>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www.kuvora.com</a:t>
            </a:r>
          </a:p>
        </p:txBody>
      </p:sp>
      <p:sp>
        <p:nvSpPr>
          <p:cNvPr id="18" name="Rectangle 17">
            <a:extLst>
              <a:ext uri="{FF2B5EF4-FFF2-40B4-BE49-F238E27FC236}">
                <a16:creationId xmlns:a16="http://schemas.microsoft.com/office/drawing/2014/main" id="{4206BDD1-3B21-4070-9EF6-2B9FAD0D89AB}"/>
              </a:ext>
            </a:extLst>
          </p:cNvPr>
          <p:cNvSpPr/>
          <p:nvPr/>
        </p:nvSpPr>
        <p:spPr>
          <a:xfrm>
            <a:off x="406809" y="1015789"/>
            <a:ext cx="2444388" cy="400110"/>
          </a:xfrm>
          <a:prstGeom prst="rect">
            <a:avLst/>
          </a:prstGeom>
        </p:spPr>
        <p:txBody>
          <a:bodyPr wrap="square">
            <a:spAutoFit/>
          </a:bodyPr>
          <a:lstStyle/>
          <a:p>
            <a:pPr algn="ctr"/>
            <a:r>
              <a:rPr lang="en-US" sz="2000" dirty="0">
                <a:solidFill>
                  <a:srgbClr val="37C4B4"/>
                </a:solidFill>
                <a:latin typeface="Gotham Medium" panose="02000603030000020004" pitchFamily="2" charset="0"/>
              </a:rPr>
              <a:t>Agriculture</a:t>
            </a:r>
          </a:p>
        </p:txBody>
      </p:sp>
      <p:sp>
        <p:nvSpPr>
          <p:cNvPr id="19" name="Rectangle 18">
            <a:extLst>
              <a:ext uri="{FF2B5EF4-FFF2-40B4-BE49-F238E27FC236}">
                <a16:creationId xmlns:a16="http://schemas.microsoft.com/office/drawing/2014/main" id="{6F823313-C98F-4721-A842-65EB24597065}"/>
              </a:ext>
            </a:extLst>
          </p:cNvPr>
          <p:cNvSpPr/>
          <p:nvPr/>
        </p:nvSpPr>
        <p:spPr>
          <a:xfrm>
            <a:off x="2381305" y="979007"/>
            <a:ext cx="3423991" cy="400110"/>
          </a:xfrm>
          <a:prstGeom prst="rect">
            <a:avLst/>
          </a:prstGeom>
        </p:spPr>
        <p:txBody>
          <a:bodyPr wrap="square">
            <a:spAutoFit/>
          </a:bodyPr>
          <a:lstStyle/>
          <a:p>
            <a:pPr algn="ctr"/>
            <a:r>
              <a:rPr lang="en-US" sz="2000" dirty="0">
                <a:solidFill>
                  <a:srgbClr val="37C4B4"/>
                </a:solidFill>
                <a:latin typeface="Gotham Medium" panose="02000603030000020004" pitchFamily="2" charset="0"/>
              </a:rPr>
              <a:t>Healthcare</a:t>
            </a:r>
          </a:p>
        </p:txBody>
      </p:sp>
      <p:sp>
        <p:nvSpPr>
          <p:cNvPr id="20" name="Rectangle 19">
            <a:extLst>
              <a:ext uri="{FF2B5EF4-FFF2-40B4-BE49-F238E27FC236}">
                <a16:creationId xmlns:a16="http://schemas.microsoft.com/office/drawing/2014/main" id="{795CCD80-D636-46BD-B3AB-1866A5BE6054}"/>
              </a:ext>
            </a:extLst>
          </p:cNvPr>
          <p:cNvSpPr/>
          <p:nvPr/>
        </p:nvSpPr>
        <p:spPr>
          <a:xfrm>
            <a:off x="5529418" y="1015788"/>
            <a:ext cx="1946203" cy="707886"/>
          </a:xfrm>
          <a:prstGeom prst="rect">
            <a:avLst/>
          </a:prstGeom>
        </p:spPr>
        <p:txBody>
          <a:bodyPr wrap="square">
            <a:spAutoFit/>
          </a:bodyPr>
          <a:lstStyle/>
          <a:p>
            <a:pPr algn="ctr"/>
            <a:r>
              <a:rPr lang="en-US" sz="2000" dirty="0">
                <a:solidFill>
                  <a:srgbClr val="37C4B4"/>
                </a:solidFill>
                <a:latin typeface="Gotham Medium" panose="02000603030000020004" pitchFamily="2" charset="0"/>
              </a:rPr>
              <a:t>Public Service</a:t>
            </a:r>
          </a:p>
        </p:txBody>
      </p:sp>
      <p:sp>
        <p:nvSpPr>
          <p:cNvPr id="22" name="Rectangle 21">
            <a:extLst>
              <a:ext uri="{FF2B5EF4-FFF2-40B4-BE49-F238E27FC236}">
                <a16:creationId xmlns:a16="http://schemas.microsoft.com/office/drawing/2014/main" id="{CDD0302D-B53B-4537-8A2B-A93E67D3D1FD}"/>
              </a:ext>
            </a:extLst>
          </p:cNvPr>
          <p:cNvSpPr/>
          <p:nvPr/>
        </p:nvSpPr>
        <p:spPr>
          <a:xfrm>
            <a:off x="7564955" y="1061956"/>
            <a:ext cx="2228041" cy="707886"/>
          </a:xfrm>
          <a:prstGeom prst="rect">
            <a:avLst/>
          </a:prstGeom>
        </p:spPr>
        <p:txBody>
          <a:bodyPr wrap="square">
            <a:spAutoFit/>
          </a:bodyPr>
          <a:lstStyle/>
          <a:p>
            <a:pPr algn="ctr"/>
            <a:r>
              <a:rPr lang="en-US" sz="2000" dirty="0">
                <a:solidFill>
                  <a:srgbClr val="37C4B4"/>
                </a:solidFill>
                <a:latin typeface="Gotham Medium" panose="02000603030000020004" pitchFamily="2" charset="0"/>
              </a:rPr>
              <a:t>Financial Services</a:t>
            </a:r>
          </a:p>
        </p:txBody>
      </p:sp>
      <p:sp>
        <p:nvSpPr>
          <p:cNvPr id="27" name="Rectangle 26">
            <a:extLst>
              <a:ext uri="{FF2B5EF4-FFF2-40B4-BE49-F238E27FC236}">
                <a16:creationId xmlns:a16="http://schemas.microsoft.com/office/drawing/2014/main" id="{2C28D817-8F9B-4DFC-924F-BF3F5652A89C}"/>
              </a:ext>
            </a:extLst>
          </p:cNvPr>
          <p:cNvSpPr/>
          <p:nvPr/>
        </p:nvSpPr>
        <p:spPr>
          <a:xfrm>
            <a:off x="9561093" y="1031831"/>
            <a:ext cx="2743201" cy="1015663"/>
          </a:xfrm>
          <a:prstGeom prst="rect">
            <a:avLst/>
          </a:prstGeom>
        </p:spPr>
        <p:txBody>
          <a:bodyPr wrap="square">
            <a:spAutoFit/>
          </a:bodyPr>
          <a:lstStyle/>
          <a:p>
            <a:pPr algn="ctr"/>
            <a:r>
              <a:rPr lang="en-US" sz="2000" dirty="0">
                <a:solidFill>
                  <a:srgbClr val="37C4B4"/>
                </a:solidFill>
                <a:latin typeface="Gotham Medium" panose="02000603030000020004" pitchFamily="2" charset="0"/>
              </a:rPr>
              <a:t>Protect endangered species</a:t>
            </a:r>
          </a:p>
        </p:txBody>
      </p:sp>
      <p:sp>
        <p:nvSpPr>
          <p:cNvPr id="21" name="TextBox 20">
            <a:extLst>
              <a:ext uri="{FF2B5EF4-FFF2-40B4-BE49-F238E27FC236}">
                <a16:creationId xmlns:a16="http://schemas.microsoft.com/office/drawing/2014/main" id="{5218741C-1762-47AA-A3DD-5CA2BBB84EA0}"/>
              </a:ext>
            </a:extLst>
          </p:cNvPr>
          <p:cNvSpPr txBox="1"/>
          <p:nvPr/>
        </p:nvSpPr>
        <p:spPr>
          <a:xfrm>
            <a:off x="294291" y="276889"/>
            <a:ext cx="10920248" cy="646331"/>
          </a:xfrm>
          <a:prstGeom prst="rect">
            <a:avLst/>
          </a:prstGeom>
          <a:noFill/>
        </p:spPr>
        <p:txBody>
          <a:bodyPr wrap="square" rtlCol="0" anchor="ctr">
            <a:spAutoFit/>
          </a:bodyPr>
          <a:lstStyle/>
          <a:p>
            <a:r>
              <a:rPr lang="en-ZA" sz="3600" dirty="0">
                <a:solidFill>
                  <a:schemeClr val="tx1">
                    <a:lumMod val="50000"/>
                    <a:lumOff val="50000"/>
                  </a:schemeClr>
                </a:solidFill>
                <a:latin typeface="Gotham Medium" panose="02000603030000020004" pitchFamily="2" charset="0"/>
              </a:rPr>
              <a:t>Realizing the potential</a:t>
            </a:r>
          </a:p>
        </p:txBody>
      </p:sp>
      <p:sp>
        <p:nvSpPr>
          <p:cNvPr id="23" name="Rectangle 22">
            <a:extLst>
              <a:ext uri="{FF2B5EF4-FFF2-40B4-BE49-F238E27FC236}">
                <a16:creationId xmlns:a16="http://schemas.microsoft.com/office/drawing/2014/main" id="{20A279E8-2292-4715-A514-DF3A74139FB4}"/>
              </a:ext>
            </a:extLst>
          </p:cNvPr>
          <p:cNvSpPr/>
          <p:nvPr/>
        </p:nvSpPr>
        <p:spPr>
          <a:xfrm>
            <a:off x="9727161" y="6415801"/>
            <a:ext cx="2111475" cy="246221"/>
          </a:xfrm>
          <a:prstGeom prst="rect">
            <a:avLst/>
          </a:prstGeom>
        </p:spPr>
        <p:txBody>
          <a:bodyPr wrap="none">
            <a:spAutoFit/>
          </a:bodyPr>
          <a:lstStyle/>
          <a:p>
            <a:pPr algn="r"/>
            <a:r>
              <a:rPr lang="en-ZA" sz="1000" dirty="0">
                <a:solidFill>
                  <a:srgbClr val="26333B"/>
                </a:solidFill>
                <a:latin typeface="Gotham Medium" panose="02000603030000020004" pitchFamily="2" charset="0"/>
              </a:rPr>
              <a:t>Artificial Intelligence in Africa</a:t>
            </a:r>
          </a:p>
        </p:txBody>
      </p:sp>
      <p:pic>
        <p:nvPicPr>
          <p:cNvPr id="2050" name="Picture 2" descr="Strawberry field Free Photo">
            <a:extLst>
              <a:ext uri="{FF2B5EF4-FFF2-40B4-BE49-F238E27FC236}">
                <a16:creationId xmlns:a16="http://schemas.microsoft.com/office/drawing/2014/main" id="{D3DADCE0-A3FE-4D6C-AB3D-6DA17C40D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57" y="2121549"/>
            <a:ext cx="2592677" cy="17270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0B55A9-F8F4-4929-B8D9-CB6D7CAADDEA}"/>
              </a:ext>
            </a:extLst>
          </p:cNvPr>
          <p:cNvSpPr/>
          <p:nvPr/>
        </p:nvSpPr>
        <p:spPr>
          <a:xfrm>
            <a:off x="360216" y="4121257"/>
            <a:ext cx="2592677" cy="738664"/>
          </a:xfrm>
          <a:prstGeom prst="rect">
            <a:avLst/>
          </a:prstGeom>
        </p:spPr>
        <p:txBody>
          <a:bodyPr wrap="square">
            <a:spAutoFit/>
          </a:bodyPr>
          <a:lstStyle/>
          <a:p>
            <a:pPr algn="ctr"/>
            <a:r>
              <a:rPr lang="en-US" sz="1400" dirty="0">
                <a:latin typeface="Gotham Medium" panose="02000603030000020004" pitchFamily="2" charset="0"/>
              </a:rPr>
              <a:t>Agriculture will be done more efficiently and effectively, raising yields</a:t>
            </a:r>
            <a:endParaRPr lang="en-ZA" sz="1400" dirty="0">
              <a:latin typeface="Gotham Medium" panose="02000603030000020004" pitchFamily="2" charset="0"/>
            </a:endParaRPr>
          </a:p>
        </p:txBody>
      </p:sp>
      <p:pic>
        <p:nvPicPr>
          <p:cNvPr id="2054" name="Picture 6" descr="Doctor reading brain mri x-ray result Free Photo">
            <a:extLst>
              <a:ext uri="{FF2B5EF4-FFF2-40B4-BE49-F238E27FC236}">
                <a16:creationId xmlns:a16="http://schemas.microsoft.com/office/drawing/2014/main" id="{40426DF0-5B2D-474B-B66F-DACA9A946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807" y="2121549"/>
            <a:ext cx="1932411"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654AB67-E7B7-4E0A-AF50-457B1B39118F}"/>
              </a:ext>
            </a:extLst>
          </p:cNvPr>
          <p:cNvSpPr/>
          <p:nvPr/>
        </p:nvSpPr>
        <p:spPr>
          <a:xfrm>
            <a:off x="3113150" y="5200693"/>
            <a:ext cx="2100536" cy="1169551"/>
          </a:xfrm>
          <a:prstGeom prst="rect">
            <a:avLst/>
          </a:prstGeom>
        </p:spPr>
        <p:txBody>
          <a:bodyPr wrap="square">
            <a:spAutoFit/>
          </a:bodyPr>
          <a:lstStyle/>
          <a:p>
            <a:pPr algn="ctr"/>
            <a:r>
              <a:rPr lang="en-US" sz="1400" dirty="0">
                <a:latin typeface="Gotham Medium" panose="02000603030000020004" pitchFamily="2" charset="0"/>
              </a:rPr>
              <a:t>Healthcare will be better tailored, higher quality, and more accessible, improving outcomes.</a:t>
            </a:r>
          </a:p>
        </p:txBody>
      </p:sp>
      <p:pic>
        <p:nvPicPr>
          <p:cNvPr id="2056" name="Picture 8" descr="Image result for banking and artificial intelligence">
            <a:extLst>
              <a:ext uri="{FF2B5EF4-FFF2-40B4-BE49-F238E27FC236}">
                <a16:creationId xmlns:a16="http://schemas.microsoft.com/office/drawing/2014/main" id="{8B36B593-04C7-4925-AC22-D0BF01CE1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6682" y="2121549"/>
            <a:ext cx="1802079" cy="12013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BE3C862-3992-47FD-BA95-6B30CEF2BCFF}"/>
              </a:ext>
            </a:extLst>
          </p:cNvPr>
          <p:cNvSpPr/>
          <p:nvPr/>
        </p:nvSpPr>
        <p:spPr>
          <a:xfrm>
            <a:off x="7791516" y="3550187"/>
            <a:ext cx="1932411" cy="1384995"/>
          </a:xfrm>
          <a:prstGeom prst="rect">
            <a:avLst/>
          </a:prstGeom>
        </p:spPr>
        <p:txBody>
          <a:bodyPr wrap="square">
            <a:spAutoFit/>
          </a:bodyPr>
          <a:lstStyle/>
          <a:p>
            <a:pPr algn="ctr"/>
            <a:r>
              <a:rPr lang="en-US" sz="1400" dirty="0">
                <a:latin typeface="Gotham Medium" panose="02000603030000020004" pitchFamily="2" charset="0"/>
              </a:rPr>
              <a:t>Financial services will be more secure and reach more citizens who need them, expanding access.</a:t>
            </a:r>
          </a:p>
        </p:txBody>
      </p:sp>
      <p:pic>
        <p:nvPicPr>
          <p:cNvPr id="2058" name="Picture 10" descr="Image result for municipal services">
            <a:extLst>
              <a:ext uri="{FF2B5EF4-FFF2-40B4-BE49-F238E27FC236}">
                <a16:creationId xmlns:a16="http://schemas.microsoft.com/office/drawing/2014/main" id="{76A0F5C3-008E-4428-BF9C-A32496F119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213" r="3676" b="9687"/>
          <a:stretch/>
        </p:blipFill>
        <p:spPr bwMode="auto">
          <a:xfrm>
            <a:off x="5284798" y="2121549"/>
            <a:ext cx="2386318" cy="15784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C7803E3-4427-4D5D-BF7E-1E64E8351A8F}"/>
              </a:ext>
            </a:extLst>
          </p:cNvPr>
          <p:cNvSpPr/>
          <p:nvPr/>
        </p:nvSpPr>
        <p:spPr>
          <a:xfrm>
            <a:off x="5284798" y="3857195"/>
            <a:ext cx="2386318" cy="954107"/>
          </a:xfrm>
          <a:prstGeom prst="rect">
            <a:avLst/>
          </a:prstGeom>
        </p:spPr>
        <p:txBody>
          <a:bodyPr wrap="square">
            <a:spAutoFit/>
          </a:bodyPr>
          <a:lstStyle/>
          <a:p>
            <a:pPr algn="ctr"/>
            <a:r>
              <a:rPr lang="en-US" sz="1400" dirty="0">
                <a:latin typeface="Gotham Medium" panose="02000603030000020004" pitchFamily="2" charset="0"/>
              </a:rPr>
              <a:t>Public services will be more efficient and more responsive to citizens, enhancing impact. </a:t>
            </a:r>
          </a:p>
        </p:txBody>
      </p:sp>
      <p:pic>
        <p:nvPicPr>
          <p:cNvPr id="9" name="Picture 8">
            <a:extLst>
              <a:ext uri="{FF2B5EF4-FFF2-40B4-BE49-F238E27FC236}">
                <a16:creationId xmlns:a16="http://schemas.microsoft.com/office/drawing/2014/main" id="{627E1DBA-81DD-4A22-8D1C-A909865C6466}"/>
              </a:ext>
            </a:extLst>
          </p:cNvPr>
          <p:cNvPicPr>
            <a:picLocks noChangeAspect="1"/>
          </p:cNvPicPr>
          <p:nvPr/>
        </p:nvPicPr>
        <p:blipFill rotWithShape="1">
          <a:blip r:embed="rId7"/>
          <a:srcRect l="12987" r="18211"/>
          <a:stretch/>
        </p:blipFill>
        <p:spPr>
          <a:xfrm>
            <a:off x="9938651" y="2124021"/>
            <a:ext cx="1988085" cy="1535076"/>
          </a:xfrm>
          <a:prstGeom prst="rect">
            <a:avLst/>
          </a:prstGeom>
        </p:spPr>
      </p:pic>
      <p:sp>
        <p:nvSpPr>
          <p:cNvPr id="10" name="Rectangle 9">
            <a:extLst>
              <a:ext uri="{FF2B5EF4-FFF2-40B4-BE49-F238E27FC236}">
                <a16:creationId xmlns:a16="http://schemas.microsoft.com/office/drawing/2014/main" id="{C77086D4-CAB7-448F-AC90-47944E181D3C}"/>
              </a:ext>
            </a:extLst>
          </p:cNvPr>
          <p:cNvSpPr/>
          <p:nvPr/>
        </p:nvSpPr>
        <p:spPr>
          <a:xfrm>
            <a:off x="9861931" y="3807868"/>
            <a:ext cx="2141525" cy="738664"/>
          </a:xfrm>
          <a:prstGeom prst="rect">
            <a:avLst/>
          </a:prstGeom>
        </p:spPr>
        <p:txBody>
          <a:bodyPr wrap="square">
            <a:spAutoFit/>
          </a:bodyPr>
          <a:lstStyle/>
          <a:p>
            <a:pPr algn="ctr"/>
            <a:r>
              <a:rPr lang="en-US" sz="1400" dirty="0">
                <a:latin typeface="Gotham Medium" panose="02000603030000020004" pitchFamily="2" charset="0"/>
              </a:rPr>
              <a:t>Artificial Intelligence will help reduce loss of important wildlife.</a:t>
            </a:r>
            <a:endParaRPr lang="en-ZA" sz="1400" dirty="0">
              <a:latin typeface="Gotham Medium" panose="02000603030000020004" pitchFamily="2" charset="0"/>
            </a:endParaRPr>
          </a:p>
        </p:txBody>
      </p:sp>
    </p:spTree>
    <p:extLst>
      <p:ext uri="{BB962C8B-B14F-4D97-AF65-F5344CB8AC3E}">
        <p14:creationId xmlns:p14="http://schemas.microsoft.com/office/powerpoint/2010/main" val="384890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284B1C-3C10-469A-9938-4DF55758EC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928" t="3503" r="15686"/>
          <a:stretch/>
        </p:blipFill>
        <p:spPr>
          <a:xfrm>
            <a:off x="4719145" y="0"/>
            <a:ext cx="7472855" cy="7237416"/>
          </a:xfrm>
          <a:prstGeom prst="rect">
            <a:avLst/>
          </a:prstGeom>
        </p:spPr>
      </p:pic>
      <p:sp>
        <p:nvSpPr>
          <p:cNvPr id="6" name="TextBox 5">
            <a:extLst>
              <a:ext uri="{FF2B5EF4-FFF2-40B4-BE49-F238E27FC236}">
                <a16:creationId xmlns:a16="http://schemas.microsoft.com/office/drawing/2014/main" id="{00BC6D14-0112-4051-80AF-946D5A2E3CEB}"/>
              </a:ext>
            </a:extLst>
          </p:cNvPr>
          <p:cNvSpPr txBox="1"/>
          <p:nvPr/>
        </p:nvSpPr>
        <p:spPr>
          <a:xfrm>
            <a:off x="301383" y="1120676"/>
            <a:ext cx="4417762" cy="1200329"/>
          </a:xfrm>
          <a:prstGeom prst="rect">
            <a:avLst/>
          </a:prstGeom>
          <a:noFill/>
        </p:spPr>
        <p:txBody>
          <a:bodyPr wrap="square" rtlCol="0">
            <a:spAutoFit/>
          </a:bodyPr>
          <a:lstStyle/>
          <a:p>
            <a:r>
              <a:rPr lang="en-ZA" sz="3600" dirty="0">
                <a:solidFill>
                  <a:srgbClr val="26333B"/>
                </a:solidFill>
                <a:latin typeface="Gotham Medium" panose="02000603030000020004" pitchFamily="2" charset="0"/>
              </a:rPr>
              <a:t>Thank you </a:t>
            </a:r>
          </a:p>
          <a:p>
            <a:endParaRPr lang="en-ZA" sz="3600" dirty="0">
              <a:latin typeface="Gotham Medium" panose="02000603030000020004" pitchFamily="2" charset="0"/>
            </a:endParaRPr>
          </a:p>
        </p:txBody>
      </p:sp>
      <p:sp>
        <p:nvSpPr>
          <p:cNvPr id="8" name="Date Placeholder 3">
            <a:extLst>
              <a:ext uri="{FF2B5EF4-FFF2-40B4-BE49-F238E27FC236}">
                <a16:creationId xmlns:a16="http://schemas.microsoft.com/office/drawing/2014/main" id="{B7C13DE1-4D9E-4468-B4C6-345ECCB140AA}"/>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www.kuvora.com</a:t>
            </a:r>
          </a:p>
        </p:txBody>
      </p:sp>
      <p:sp>
        <p:nvSpPr>
          <p:cNvPr id="7" name="Rectangle 6">
            <a:extLst>
              <a:ext uri="{FF2B5EF4-FFF2-40B4-BE49-F238E27FC236}">
                <a16:creationId xmlns:a16="http://schemas.microsoft.com/office/drawing/2014/main" id="{74CB7C90-2C3B-4794-9246-5971618D7294}"/>
              </a:ext>
            </a:extLst>
          </p:cNvPr>
          <p:cNvSpPr/>
          <p:nvPr/>
        </p:nvSpPr>
        <p:spPr>
          <a:xfrm>
            <a:off x="912364" y="2240571"/>
            <a:ext cx="2218062" cy="646331"/>
          </a:xfrm>
          <a:prstGeom prst="rect">
            <a:avLst/>
          </a:prstGeom>
        </p:spPr>
        <p:txBody>
          <a:bodyPr wrap="square">
            <a:spAutoFit/>
          </a:bodyPr>
          <a:lstStyle/>
          <a:p>
            <a:r>
              <a:rPr lang="en-ZA" dirty="0">
                <a:solidFill>
                  <a:srgbClr val="26333B"/>
                </a:solidFill>
                <a:latin typeface="Gotham Medium" panose="02000603030000020004" pitchFamily="2" charset="0"/>
              </a:rPr>
              <a:t>bb@kuvora.com.</a:t>
            </a:r>
            <a:endParaRPr lang="en-ZA" b="0" i="0" dirty="0">
              <a:solidFill>
                <a:srgbClr val="26333B"/>
              </a:solidFill>
              <a:effectLst/>
              <a:latin typeface="Gotham Medium" panose="02000603030000020004" pitchFamily="2" charset="0"/>
            </a:endParaRPr>
          </a:p>
          <a:p>
            <a:endParaRPr lang="en-ZA" dirty="0">
              <a:solidFill>
                <a:srgbClr val="26333B"/>
              </a:solidFill>
              <a:latin typeface="Gotham Medium" panose="02000603030000020004" pitchFamily="2" charset="0"/>
            </a:endParaRPr>
          </a:p>
        </p:txBody>
      </p:sp>
      <p:pic>
        <p:nvPicPr>
          <p:cNvPr id="6146" name="Picture 2" descr="Image result for twitter logo">
            <a:extLst>
              <a:ext uri="{FF2B5EF4-FFF2-40B4-BE49-F238E27FC236}">
                <a16:creationId xmlns:a16="http://schemas.microsoft.com/office/drawing/2014/main" id="{886BC902-878C-4D17-914A-29ABDE3FC22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10715" y="2758579"/>
            <a:ext cx="501649" cy="5016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linkedin logo">
            <a:extLst>
              <a:ext uri="{FF2B5EF4-FFF2-40B4-BE49-F238E27FC236}">
                <a16:creationId xmlns:a16="http://schemas.microsoft.com/office/drawing/2014/main" id="{416A26AE-DE53-416B-A6A0-C4437111550D}"/>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8029" y="3377120"/>
            <a:ext cx="501649" cy="5016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BFA0E14-164B-4C26-A501-8D8729E505AC}"/>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7095" t="10127" r="5659" b="24387"/>
          <a:stretch/>
        </p:blipFill>
        <p:spPr>
          <a:xfrm>
            <a:off x="425532" y="2201747"/>
            <a:ext cx="514146" cy="385908"/>
          </a:xfrm>
          <a:prstGeom prst="rect">
            <a:avLst/>
          </a:prstGeom>
        </p:spPr>
      </p:pic>
      <p:sp>
        <p:nvSpPr>
          <p:cNvPr id="11" name="Rectangle 10">
            <a:extLst>
              <a:ext uri="{FF2B5EF4-FFF2-40B4-BE49-F238E27FC236}">
                <a16:creationId xmlns:a16="http://schemas.microsoft.com/office/drawing/2014/main" id="{CA053F76-C727-4949-903C-777E18025863}"/>
              </a:ext>
            </a:extLst>
          </p:cNvPr>
          <p:cNvSpPr/>
          <p:nvPr/>
        </p:nvSpPr>
        <p:spPr>
          <a:xfrm>
            <a:off x="907545" y="2782531"/>
            <a:ext cx="2218062" cy="369332"/>
          </a:xfrm>
          <a:prstGeom prst="rect">
            <a:avLst/>
          </a:prstGeom>
        </p:spPr>
        <p:txBody>
          <a:bodyPr wrap="square">
            <a:spAutoFit/>
          </a:bodyPr>
          <a:lstStyle/>
          <a:p>
            <a:r>
              <a:rPr lang="en-ZA" b="0" i="0" dirty="0">
                <a:solidFill>
                  <a:srgbClr val="26333B"/>
                </a:solidFill>
                <a:effectLst/>
                <a:latin typeface="Gotham Medium" panose="02000603030000020004" pitchFamily="2" charset="0"/>
              </a:rPr>
              <a:t>@</a:t>
            </a:r>
            <a:r>
              <a:rPr lang="en-ZA" b="0" i="0" dirty="0" err="1">
                <a:solidFill>
                  <a:srgbClr val="26333B"/>
                </a:solidFill>
                <a:effectLst/>
                <a:latin typeface="Gotham Medium" panose="02000603030000020004" pitchFamily="2" charset="0"/>
              </a:rPr>
              <a:t>bunmibanjo</a:t>
            </a:r>
            <a:endParaRPr lang="en-ZA" b="0" i="0" dirty="0">
              <a:solidFill>
                <a:srgbClr val="26333B"/>
              </a:solidFill>
              <a:effectLst/>
              <a:latin typeface="Gotham Medium" panose="02000603030000020004" pitchFamily="2" charset="0"/>
            </a:endParaRPr>
          </a:p>
        </p:txBody>
      </p:sp>
      <p:sp>
        <p:nvSpPr>
          <p:cNvPr id="12" name="Rectangle 11">
            <a:extLst>
              <a:ext uri="{FF2B5EF4-FFF2-40B4-BE49-F238E27FC236}">
                <a16:creationId xmlns:a16="http://schemas.microsoft.com/office/drawing/2014/main" id="{650B6EFC-BCAE-4203-84E5-6780A23F4B14}"/>
              </a:ext>
            </a:extLst>
          </p:cNvPr>
          <p:cNvSpPr/>
          <p:nvPr/>
        </p:nvSpPr>
        <p:spPr>
          <a:xfrm>
            <a:off x="968392" y="3470608"/>
            <a:ext cx="2218062" cy="369332"/>
          </a:xfrm>
          <a:prstGeom prst="rect">
            <a:avLst/>
          </a:prstGeom>
        </p:spPr>
        <p:txBody>
          <a:bodyPr wrap="square">
            <a:spAutoFit/>
          </a:bodyPr>
          <a:lstStyle/>
          <a:p>
            <a:r>
              <a:rPr lang="en-ZA" b="0" i="0" dirty="0" err="1">
                <a:solidFill>
                  <a:srgbClr val="26333B"/>
                </a:solidFill>
                <a:effectLst/>
                <a:latin typeface="Gotham Medium" panose="02000603030000020004" pitchFamily="2" charset="0"/>
              </a:rPr>
              <a:t>bunmibanjo</a:t>
            </a:r>
            <a:endParaRPr lang="en-ZA" dirty="0">
              <a:solidFill>
                <a:srgbClr val="26333B"/>
              </a:solidFill>
              <a:latin typeface="Gotham Medium" panose="02000603030000020004" pitchFamily="2" charset="0"/>
            </a:endParaRPr>
          </a:p>
        </p:txBody>
      </p:sp>
      <p:sp>
        <p:nvSpPr>
          <p:cNvPr id="13" name="Rectangle 12">
            <a:extLst>
              <a:ext uri="{FF2B5EF4-FFF2-40B4-BE49-F238E27FC236}">
                <a16:creationId xmlns:a16="http://schemas.microsoft.com/office/drawing/2014/main" id="{9392FAE2-BE17-4D3F-87AB-64162FF353C7}"/>
              </a:ext>
            </a:extLst>
          </p:cNvPr>
          <p:cNvSpPr/>
          <p:nvPr/>
        </p:nvSpPr>
        <p:spPr>
          <a:xfrm>
            <a:off x="9727161" y="6415801"/>
            <a:ext cx="2111475" cy="246221"/>
          </a:xfrm>
          <a:prstGeom prst="rect">
            <a:avLst/>
          </a:prstGeom>
        </p:spPr>
        <p:txBody>
          <a:bodyPr wrap="none">
            <a:spAutoFit/>
          </a:bodyPr>
          <a:lstStyle/>
          <a:p>
            <a:pPr algn="r"/>
            <a:r>
              <a:rPr lang="en-ZA" sz="1000" dirty="0">
                <a:solidFill>
                  <a:schemeClr val="bg1"/>
                </a:solidFill>
                <a:latin typeface="Gotham Medium" panose="02000603030000020004" pitchFamily="2" charset="0"/>
              </a:rPr>
              <a:t>Artificial Intelligence in Africa</a:t>
            </a:r>
          </a:p>
        </p:txBody>
      </p:sp>
    </p:spTree>
    <p:extLst>
      <p:ext uri="{BB962C8B-B14F-4D97-AF65-F5344CB8AC3E}">
        <p14:creationId xmlns:p14="http://schemas.microsoft.com/office/powerpoint/2010/main" val="368374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E7887F-431D-428F-B453-236573923648}"/>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solidFill>
                  <a:schemeClr val="bg1"/>
                </a:solidFill>
              </a:rPr>
              <a:t>www.kuvora.com</a:t>
            </a:r>
          </a:p>
        </p:txBody>
      </p:sp>
      <p:sp>
        <p:nvSpPr>
          <p:cNvPr id="5" name="TextBox 4">
            <a:extLst>
              <a:ext uri="{FF2B5EF4-FFF2-40B4-BE49-F238E27FC236}">
                <a16:creationId xmlns:a16="http://schemas.microsoft.com/office/drawing/2014/main" id="{BEE13095-522A-4D90-96DD-3401468F0865}"/>
              </a:ext>
            </a:extLst>
          </p:cNvPr>
          <p:cNvSpPr txBox="1"/>
          <p:nvPr/>
        </p:nvSpPr>
        <p:spPr>
          <a:xfrm>
            <a:off x="4803353" y="2585987"/>
            <a:ext cx="7127913" cy="1107996"/>
          </a:xfrm>
          <a:prstGeom prst="rect">
            <a:avLst/>
          </a:prstGeom>
          <a:noFill/>
        </p:spPr>
        <p:txBody>
          <a:bodyPr wrap="square" rtlCol="0">
            <a:spAutoFit/>
          </a:bodyPr>
          <a:lstStyle/>
          <a:p>
            <a:pPr algn="ctr"/>
            <a:r>
              <a:rPr lang="en-ZA" sz="6600" dirty="0">
                <a:solidFill>
                  <a:schemeClr val="bg1"/>
                </a:solidFill>
                <a:latin typeface="Gotham Medium" panose="02000603030000020004" pitchFamily="2" charset="0"/>
              </a:rPr>
              <a:t>State of Play</a:t>
            </a:r>
          </a:p>
        </p:txBody>
      </p:sp>
      <p:cxnSp>
        <p:nvCxnSpPr>
          <p:cNvPr id="7" name="Straight Connector 6">
            <a:extLst>
              <a:ext uri="{FF2B5EF4-FFF2-40B4-BE49-F238E27FC236}">
                <a16:creationId xmlns:a16="http://schemas.microsoft.com/office/drawing/2014/main" id="{A4BD728A-DA52-4AA0-9556-4DD4C12851BB}"/>
              </a:ext>
            </a:extLst>
          </p:cNvPr>
          <p:cNvCxnSpPr/>
          <p:nvPr/>
        </p:nvCxnSpPr>
        <p:spPr>
          <a:xfrm>
            <a:off x="7342743" y="4035973"/>
            <a:ext cx="1839311"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70C56D07-54BA-4CBE-A6B4-06B7498F64B0}"/>
              </a:ext>
            </a:extLst>
          </p:cNvPr>
          <p:cNvSpPr/>
          <p:nvPr/>
        </p:nvSpPr>
        <p:spPr>
          <a:xfrm>
            <a:off x="9727161" y="6415801"/>
            <a:ext cx="2111475" cy="246221"/>
          </a:xfrm>
          <a:prstGeom prst="rect">
            <a:avLst/>
          </a:prstGeom>
        </p:spPr>
        <p:txBody>
          <a:bodyPr wrap="none">
            <a:spAutoFit/>
          </a:bodyPr>
          <a:lstStyle/>
          <a:p>
            <a:pPr algn="r"/>
            <a:r>
              <a:rPr lang="en-ZA" sz="1000" dirty="0">
                <a:solidFill>
                  <a:schemeClr val="bg1"/>
                </a:solidFill>
                <a:latin typeface="Gotham Medium" panose="02000603030000020004" pitchFamily="2" charset="0"/>
              </a:rPr>
              <a:t>Artificial Intelligence in Africa</a:t>
            </a:r>
          </a:p>
        </p:txBody>
      </p:sp>
    </p:spTree>
    <p:extLst>
      <p:ext uri="{BB962C8B-B14F-4D97-AF65-F5344CB8AC3E}">
        <p14:creationId xmlns:p14="http://schemas.microsoft.com/office/powerpoint/2010/main" val="206954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0E9FDF-9BB2-4972-9114-E714FED26FAE}"/>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www.kuvora.com</a:t>
            </a:r>
          </a:p>
        </p:txBody>
      </p:sp>
      <p:sp>
        <p:nvSpPr>
          <p:cNvPr id="7" name="TextBox 6">
            <a:extLst>
              <a:ext uri="{FF2B5EF4-FFF2-40B4-BE49-F238E27FC236}">
                <a16:creationId xmlns:a16="http://schemas.microsoft.com/office/drawing/2014/main" id="{AD6452F1-DAD8-438E-A8D1-53F8017445BD}"/>
              </a:ext>
            </a:extLst>
          </p:cNvPr>
          <p:cNvSpPr txBox="1"/>
          <p:nvPr/>
        </p:nvSpPr>
        <p:spPr>
          <a:xfrm>
            <a:off x="294291" y="276889"/>
            <a:ext cx="10920248" cy="646331"/>
          </a:xfrm>
          <a:prstGeom prst="rect">
            <a:avLst/>
          </a:prstGeom>
          <a:noFill/>
        </p:spPr>
        <p:txBody>
          <a:bodyPr wrap="square" rtlCol="0" anchor="ctr">
            <a:spAutoFit/>
          </a:bodyPr>
          <a:lstStyle/>
          <a:p>
            <a:r>
              <a:rPr lang="en-ZA" sz="3600" dirty="0">
                <a:solidFill>
                  <a:schemeClr val="tx1">
                    <a:lumMod val="50000"/>
                    <a:lumOff val="50000"/>
                  </a:schemeClr>
                </a:solidFill>
                <a:latin typeface="Gotham Medium" panose="02000603030000020004" pitchFamily="2" charset="0"/>
              </a:rPr>
              <a:t>State of play</a:t>
            </a:r>
          </a:p>
        </p:txBody>
      </p:sp>
      <p:pic>
        <p:nvPicPr>
          <p:cNvPr id="1034" name="Picture 10">
            <a:extLst>
              <a:ext uri="{FF2B5EF4-FFF2-40B4-BE49-F238E27FC236}">
                <a16:creationId xmlns:a16="http://schemas.microsoft.com/office/drawing/2014/main" id="{744E7429-4431-4D99-AA97-E09C8B6A8DC4}"/>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791654" y="3816506"/>
            <a:ext cx="1192693" cy="10230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89C1B5B-A6ED-4F78-8E6F-7AC9D4E236A1}"/>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t="19810" b="25017"/>
          <a:stretch/>
        </p:blipFill>
        <p:spPr bwMode="auto">
          <a:xfrm>
            <a:off x="46414" y="1158040"/>
            <a:ext cx="2390009" cy="7384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62AC6D1-578C-4009-B86D-0F7E069C9C63}"/>
              </a:ext>
            </a:extLst>
          </p:cNvPr>
          <p:cNvSpPr txBox="1"/>
          <p:nvPr/>
        </p:nvSpPr>
        <p:spPr>
          <a:xfrm>
            <a:off x="4847557" y="4080444"/>
            <a:ext cx="1539996" cy="461665"/>
          </a:xfrm>
          <a:prstGeom prst="rect">
            <a:avLst/>
          </a:prstGeom>
          <a:noFill/>
        </p:spPr>
        <p:txBody>
          <a:bodyPr wrap="square" rtlCol="0">
            <a:spAutoFit/>
          </a:bodyPr>
          <a:lstStyle/>
          <a:p>
            <a:r>
              <a:rPr lang="en-ZA" sz="1200" dirty="0">
                <a:latin typeface="Gotham Medium" panose="02000603030000020004" pitchFamily="2" charset="0"/>
              </a:rPr>
              <a:t>Data Science Africa</a:t>
            </a:r>
          </a:p>
        </p:txBody>
      </p:sp>
      <p:pic>
        <p:nvPicPr>
          <p:cNvPr id="1030" name="Picture 6">
            <a:extLst>
              <a:ext uri="{FF2B5EF4-FFF2-40B4-BE49-F238E27FC236}">
                <a16:creationId xmlns:a16="http://schemas.microsoft.com/office/drawing/2014/main" id="{D6B78E7F-515F-42C2-A0A3-86E4194F506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203940" y="1360744"/>
            <a:ext cx="861373" cy="5517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362EACF-554C-4A4A-9AE6-F5EF430DE617}"/>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206990" y="939059"/>
            <a:ext cx="944703" cy="9574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0EFA7C1-3D40-47DB-A5B4-17FA35472B0D}"/>
              </a:ext>
            </a:extLst>
          </p:cNvPr>
          <p:cNvSpPr/>
          <p:nvPr/>
        </p:nvSpPr>
        <p:spPr>
          <a:xfrm>
            <a:off x="294291" y="2279057"/>
            <a:ext cx="2039497" cy="1477328"/>
          </a:xfrm>
          <a:prstGeom prst="rect">
            <a:avLst/>
          </a:prstGeom>
        </p:spPr>
        <p:txBody>
          <a:bodyPr wrap="square">
            <a:spAutoFit/>
          </a:bodyPr>
          <a:lstStyle/>
          <a:p>
            <a:r>
              <a:rPr lang="en-US" sz="1000" dirty="0">
                <a:latin typeface="Gotham Medium" panose="02000603030000020004" pitchFamily="2" charset="0"/>
              </a:rPr>
              <a:t>May 2019 Microsoft announced a US$100 million investment in its Africa Development Centres (ADC), with initial software development sites slated to open in Nairobi, Kenya and Lagos, Nigeria later this year. </a:t>
            </a:r>
            <a:endParaRPr lang="en-ZA" sz="1000" dirty="0"/>
          </a:p>
        </p:txBody>
      </p:sp>
      <p:sp>
        <p:nvSpPr>
          <p:cNvPr id="18" name="Rectangle 17">
            <a:extLst>
              <a:ext uri="{FF2B5EF4-FFF2-40B4-BE49-F238E27FC236}">
                <a16:creationId xmlns:a16="http://schemas.microsoft.com/office/drawing/2014/main" id="{00590757-8E22-4694-B907-06A1D343B617}"/>
              </a:ext>
            </a:extLst>
          </p:cNvPr>
          <p:cNvSpPr/>
          <p:nvPr/>
        </p:nvSpPr>
        <p:spPr>
          <a:xfrm>
            <a:off x="2672203" y="2190921"/>
            <a:ext cx="2117351" cy="861774"/>
          </a:xfrm>
          <a:prstGeom prst="rect">
            <a:avLst/>
          </a:prstGeom>
        </p:spPr>
        <p:txBody>
          <a:bodyPr wrap="square">
            <a:spAutoFit/>
          </a:bodyPr>
          <a:lstStyle/>
          <a:p>
            <a:r>
              <a:rPr lang="en-US" sz="1000" dirty="0">
                <a:latin typeface="Gotham Medium" panose="02000603030000020004" pitchFamily="2" charset="0"/>
              </a:rPr>
              <a:t>In late 2013, IBM Research opened its first African office in Nairobi; it added another in Johannesburg, South Africa, in 2016</a:t>
            </a:r>
            <a:endParaRPr lang="en-ZA" sz="1000" dirty="0">
              <a:latin typeface="Gotham Medium" panose="02000603030000020004" pitchFamily="2" charset="0"/>
            </a:endParaRPr>
          </a:p>
        </p:txBody>
      </p:sp>
      <p:sp>
        <p:nvSpPr>
          <p:cNvPr id="13" name="Rectangle 12">
            <a:extLst>
              <a:ext uri="{FF2B5EF4-FFF2-40B4-BE49-F238E27FC236}">
                <a16:creationId xmlns:a16="http://schemas.microsoft.com/office/drawing/2014/main" id="{0252DAFA-7E23-4E7A-A63E-59D8702661C7}"/>
              </a:ext>
            </a:extLst>
          </p:cNvPr>
          <p:cNvSpPr/>
          <p:nvPr/>
        </p:nvSpPr>
        <p:spPr>
          <a:xfrm>
            <a:off x="7728915" y="2190921"/>
            <a:ext cx="2114352" cy="1015663"/>
          </a:xfrm>
          <a:prstGeom prst="rect">
            <a:avLst/>
          </a:prstGeom>
        </p:spPr>
        <p:txBody>
          <a:bodyPr wrap="square">
            <a:spAutoFit/>
          </a:bodyPr>
          <a:lstStyle/>
          <a:p>
            <a:r>
              <a:rPr lang="en-US" sz="1000" dirty="0">
                <a:latin typeface="Gotham Medium" panose="02000603030000020004" pitchFamily="2" charset="0"/>
              </a:rPr>
              <a:t>2020 ICLR, a major AI research conference, will host its event in Addis Ababa, Ethiopia.” to pursue fundamental and cutting-edge research.”</a:t>
            </a:r>
          </a:p>
          <a:p>
            <a:r>
              <a:rPr lang="en-US" sz="1000" dirty="0">
                <a:latin typeface="Gotham Medium" panose="02000603030000020004" pitchFamily="2" charset="0"/>
              </a:rPr>
              <a:t> </a:t>
            </a:r>
          </a:p>
        </p:txBody>
      </p:sp>
      <p:sp>
        <p:nvSpPr>
          <p:cNvPr id="14" name="Rectangle 13">
            <a:extLst>
              <a:ext uri="{FF2B5EF4-FFF2-40B4-BE49-F238E27FC236}">
                <a16:creationId xmlns:a16="http://schemas.microsoft.com/office/drawing/2014/main" id="{9AEAA919-06EC-4772-8DB3-97449981FC5B}"/>
              </a:ext>
            </a:extLst>
          </p:cNvPr>
          <p:cNvSpPr/>
          <p:nvPr/>
        </p:nvSpPr>
        <p:spPr>
          <a:xfrm>
            <a:off x="9936528" y="2190921"/>
            <a:ext cx="1926815" cy="400110"/>
          </a:xfrm>
          <a:prstGeom prst="rect">
            <a:avLst/>
          </a:prstGeom>
        </p:spPr>
        <p:txBody>
          <a:bodyPr wrap="square">
            <a:spAutoFit/>
          </a:bodyPr>
          <a:lstStyle/>
          <a:p>
            <a:r>
              <a:rPr lang="en-US" sz="1000" dirty="0">
                <a:latin typeface="Gotham Medium" panose="02000603030000020004" pitchFamily="2" charset="0"/>
              </a:rPr>
              <a:t>Has announced plans for two data center's in Africa </a:t>
            </a:r>
            <a:endParaRPr lang="en-ZA" sz="1000" dirty="0"/>
          </a:p>
        </p:txBody>
      </p:sp>
      <p:pic>
        <p:nvPicPr>
          <p:cNvPr id="1036" name="Picture 12">
            <a:extLst>
              <a:ext uri="{FF2B5EF4-FFF2-40B4-BE49-F238E27FC236}">
                <a16:creationId xmlns:a16="http://schemas.microsoft.com/office/drawing/2014/main" id="{ED56596F-C3A1-44FE-9026-4FF90F3FB14D}"/>
              </a:ext>
            </a:extLst>
          </p:cNvPr>
          <p:cNvPicPr>
            <a:picLocks noChangeAspect="1" noChangeArrowheads="1"/>
          </p:cNvPicPr>
          <p:nvPr/>
        </p:nvPicPr>
        <p:blipFill>
          <a:blip r:embed="rId11" cstate="screen">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53200" y="1329352"/>
            <a:ext cx="1683906" cy="56711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0F28F477-EC7E-4583-B25D-0749BF000B62}"/>
              </a:ext>
            </a:extLst>
          </p:cNvPr>
          <p:cNvCxnSpPr>
            <a:cxnSpLocks/>
          </p:cNvCxnSpPr>
          <p:nvPr/>
        </p:nvCxnSpPr>
        <p:spPr>
          <a:xfrm>
            <a:off x="665090" y="2084635"/>
            <a:ext cx="1333822" cy="0"/>
          </a:xfrm>
          <a:prstGeom prst="line">
            <a:avLst/>
          </a:prstGeom>
          <a:ln>
            <a:solidFill>
              <a:srgbClr val="37C4B4"/>
            </a:solidFill>
          </a:ln>
        </p:spPr>
        <p:style>
          <a:lnRef idx="3">
            <a:schemeClr val="dk1"/>
          </a:lnRef>
          <a:fillRef idx="0">
            <a:schemeClr val="dk1"/>
          </a:fillRef>
          <a:effectRef idx="2">
            <a:schemeClr val="dk1"/>
          </a:effectRef>
          <a:fontRef idx="minor">
            <a:schemeClr val="tx1"/>
          </a:fontRef>
        </p:style>
      </p:cxnSp>
      <p:pic>
        <p:nvPicPr>
          <p:cNvPr id="1038" name="Picture 14">
            <a:extLst>
              <a:ext uri="{FF2B5EF4-FFF2-40B4-BE49-F238E27FC236}">
                <a16:creationId xmlns:a16="http://schemas.microsoft.com/office/drawing/2014/main" id="{E9C29D80-FF86-4EDB-B2E9-BDDA3C248581}"/>
              </a:ext>
            </a:extLst>
          </p:cNvPr>
          <p:cNvPicPr>
            <a:picLocks noChangeAspect="1" noChangeArrowheads="1"/>
          </p:cNvPicPr>
          <p:nvPr/>
        </p:nvPicPr>
        <p:blipFill>
          <a:blip r:embed="rId13" cstate="screen">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728355" y="4074745"/>
            <a:ext cx="1431275" cy="7000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1980A92-908F-417D-A206-5E2F787139A2}"/>
              </a:ext>
            </a:extLst>
          </p:cNvPr>
          <p:cNvSpPr/>
          <p:nvPr/>
        </p:nvSpPr>
        <p:spPr>
          <a:xfrm>
            <a:off x="1367055" y="5221999"/>
            <a:ext cx="2286510" cy="553998"/>
          </a:xfrm>
          <a:prstGeom prst="rect">
            <a:avLst/>
          </a:prstGeom>
        </p:spPr>
        <p:txBody>
          <a:bodyPr wrap="square">
            <a:spAutoFit/>
          </a:bodyPr>
          <a:lstStyle/>
          <a:p>
            <a:r>
              <a:rPr lang="en-US" sz="1000" dirty="0">
                <a:latin typeface="Gotham Medium" panose="02000603030000020004" pitchFamily="2" charset="0"/>
              </a:rPr>
              <a:t>2018 Amazon Web Services announced it would open its first African data </a:t>
            </a:r>
            <a:r>
              <a:rPr lang="en-US" sz="1000" dirty="0" err="1">
                <a:latin typeface="Gotham Medium" panose="02000603030000020004" pitchFamily="2" charset="0"/>
              </a:rPr>
              <a:t>centre</a:t>
            </a:r>
            <a:r>
              <a:rPr lang="en-US" sz="1000" dirty="0">
                <a:latin typeface="Gotham Medium" panose="02000603030000020004" pitchFamily="2" charset="0"/>
              </a:rPr>
              <a:t> in 2020</a:t>
            </a:r>
            <a:endParaRPr lang="en-ZA" sz="1000" dirty="0"/>
          </a:p>
        </p:txBody>
      </p:sp>
      <p:sp>
        <p:nvSpPr>
          <p:cNvPr id="16" name="Rectangle 15">
            <a:extLst>
              <a:ext uri="{FF2B5EF4-FFF2-40B4-BE49-F238E27FC236}">
                <a16:creationId xmlns:a16="http://schemas.microsoft.com/office/drawing/2014/main" id="{A0155291-2068-4878-AF40-EB147C4BF4CC}"/>
              </a:ext>
            </a:extLst>
          </p:cNvPr>
          <p:cNvSpPr/>
          <p:nvPr/>
        </p:nvSpPr>
        <p:spPr>
          <a:xfrm>
            <a:off x="3716003" y="5221999"/>
            <a:ext cx="2286510" cy="861774"/>
          </a:xfrm>
          <a:prstGeom prst="rect">
            <a:avLst/>
          </a:prstGeom>
        </p:spPr>
        <p:txBody>
          <a:bodyPr wrap="square">
            <a:spAutoFit/>
          </a:bodyPr>
          <a:lstStyle/>
          <a:p>
            <a:r>
              <a:rPr lang="en-US" sz="1000" dirty="0">
                <a:latin typeface="Gotham Medium" panose="02000603030000020004" pitchFamily="2" charset="0"/>
              </a:rPr>
              <a:t>In 2013, a local group of industry practitioners and researchers began Data Science Africa, an annual workshop for sharing resources and ideas</a:t>
            </a:r>
            <a:endParaRPr lang="en-ZA" sz="1000" dirty="0"/>
          </a:p>
        </p:txBody>
      </p:sp>
      <p:pic>
        <p:nvPicPr>
          <p:cNvPr id="1040" name="Picture 16">
            <a:extLst>
              <a:ext uri="{FF2B5EF4-FFF2-40B4-BE49-F238E27FC236}">
                <a16:creationId xmlns:a16="http://schemas.microsoft.com/office/drawing/2014/main" id="{397E2F3D-7499-413F-9591-362D35CB45D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332688" y="3996637"/>
            <a:ext cx="1794865" cy="8217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2082C35-6997-40FC-B41E-C1DF74C067FF}"/>
              </a:ext>
            </a:extLst>
          </p:cNvPr>
          <p:cNvSpPr/>
          <p:nvPr/>
        </p:nvSpPr>
        <p:spPr>
          <a:xfrm>
            <a:off x="6399800" y="5221999"/>
            <a:ext cx="2035337" cy="861774"/>
          </a:xfrm>
          <a:prstGeom prst="rect">
            <a:avLst/>
          </a:prstGeom>
        </p:spPr>
        <p:txBody>
          <a:bodyPr wrap="square">
            <a:spAutoFit/>
          </a:bodyPr>
          <a:lstStyle/>
          <a:p>
            <a:r>
              <a:rPr lang="en-US" sz="1000" dirty="0">
                <a:latin typeface="Gotham Medium" panose="02000603030000020004" pitchFamily="2" charset="0"/>
              </a:rPr>
              <a:t>2017, another group formed the organization Deep Learning Indaba, which now has chapters in 27 of the continent’s 54 countries.</a:t>
            </a:r>
            <a:endParaRPr lang="en-ZA" sz="1000" dirty="0">
              <a:latin typeface="Gotham Medium" panose="02000603030000020004" pitchFamily="2" charset="0"/>
            </a:endParaRPr>
          </a:p>
        </p:txBody>
      </p:sp>
      <p:pic>
        <p:nvPicPr>
          <p:cNvPr id="1042" name="Picture 18">
            <a:extLst>
              <a:ext uri="{FF2B5EF4-FFF2-40B4-BE49-F238E27FC236}">
                <a16:creationId xmlns:a16="http://schemas.microsoft.com/office/drawing/2014/main" id="{1E501882-BFE1-4B42-9A86-70FA636EA6CF}"/>
              </a:ext>
            </a:extLst>
          </p:cNvPr>
          <p:cNvPicPr>
            <a:picLocks noChangeAspect="1" noChangeArrowheads="1"/>
          </p:cNvPicPr>
          <p:nvPr/>
        </p:nvPicPr>
        <p:blipFill rotWithShape="1">
          <a:blip r:embed="rId16" cstate="email">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r="46693"/>
          <a:stretch/>
        </p:blipFill>
        <p:spPr bwMode="auto">
          <a:xfrm>
            <a:off x="8592159" y="4000753"/>
            <a:ext cx="2114352" cy="10230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BD34FFD-FB0D-4E6B-A5D2-D6E7045F907B}"/>
              </a:ext>
            </a:extLst>
          </p:cNvPr>
          <p:cNvSpPr/>
          <p:nvPr/>
        </p:nvSpPr>
        <p:spPr>
          <a:xfrm>
            <a:off x="8793612" y="5221999"/>
            <a:ext cx="2035337" cy="861774"/>
          </a:xfrm>
          <a:prstGeom prst="rect">
            <a:avLst/>
          </a:prstGeom>
        </p:spPr>
        <p:txBody>
          <a:bodyPr wrap="square">
            <a:spAutoFit/>
          </a:bodyPr>
          <a:lstStyle/>
          <a:p>
            <a:r>
              <a:rPr lang="en-US" sz="1000" dirty="0">
                <a:latin typeface="Gotham Medium" panose="02000603030000020004" pitchFamily="2" charset="0"/>
              </a:rPr>
              <a:t>AIMS in partnership with Google &amp; Facebook launched the African masters in machine intelligence in 2018</a:t>
            </a:r>
            <a:endParaRPr lang="en-ZA" sz="1000" dirty="0">
              <a:latin typeface="Gotham Medium" panose="02000603030000020004" pitchFamily="2" charset="0"/>
            </a:endParaRPr>
          </a:p>
        </p:txBody>
      </p:sp>
      <p:pic>
        <p:nvPicPr>
          <p:cNvPr id="1044" name="Picture 20">
            <a:extLst>
              <a:ext uri="{FF2B5EF4-FFF2-40B4-BE49-F238E27FC236}">
                <a16:creationId xmlns:a16="http://schemas.microsoft.com/office/drawing/2014/main" id="{87E902CB-9989-4E78-BA49-6C612B8C3AAB}"/>
              </a:ext>
            </a:extLst>
          </p:cNvPr>
          <p:cNvPicPr>
            <a:picLocks noChangeAspect="1" noChangeArrowheads="1"/>
          </p:cNvPicPr>
          <p:nvPr/>
        </p:nvPicPr>
        <p:blipFill rotWithShape="1">
          <a:blip r:embed="rId18" cstate="email">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l="13060" t="15034" r="13063" b="21019"/>
          <a:stretch/>
        </p:blipFill>
        <p:spPr bwMode="auto">
          <a:xfrm>
            <a:off x="7934147" y="739019"/>
            <a:ext cx="1337177" cy="1157452"/>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3BD902BB-9D94-4955-9FB1-44331C3E9C3D}"/>
              </a:ext>
            </a:extLst>
          </p:cNvPr>
          <p:cNvCxnSpPr>
            <a:cxnSpLocks/>
          </p:cNvCxnSpPr>
          <p:nvPr/>
        </p:nvCxnSpPr>
        <p:spPr>
          <a:xfrm>
            <a:off x="7981660" y="2152624"/>
            <a:ext cx="1333822" cy="0"/>
          </a:xfrm>
          <a:prstGeom prst="line">
            <a:avLst/>
          </a:prstGeom>
          <a:ln>
            <a:solidFill>
              <a:srgbClr val="37C4B4"/>
            </a:solidFill>
          </a:ln>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33F02602-0422-4FB5-B64C-E6EC5C06CB64}"/>
              </a:ext>
            </a:extLst>
          </p:cNvPr>
          <p:cNvCxnSpPr>
            <a:cxnSpLocks/>
          </p:cNvCxnSpPr>
          <p:nvPr/>
        </p:nvCxnSpPr>
        <p:spPr>
          <a:xfrm>
            <a:off x="3050251" y="2084635"/>
            <a:ext cx="1333822" cy="0"/>
          </a:xfrm>
          <a:prstGeom prst="line">
            <a:avLst/>
          </a:prstGeom>
          <a:ln>
            <a:solidFill>
              <a:srgbClr val="37C4B4"/>
            </a:solidFill>
          </a:ln>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6509BC0C-BA1B-40B0-A861-573CBBD832A6}"/>
              </a:ext>
            </a:extLst>
          </p:cNvPr>
          <p:cNvCxnSpPr>
            <a:cxnSpLocks/>
          </p:cNvCxnSpPr>
          <p:nvPr/>
        </p:nvCxnSpPr>
        <p:spPr>
          <a:xfrm>
            <a:off x="5527627" y="2084635"/>
            <a:ext cx="1333822" cy="0"/>
          </a:xfrm>
          <a:prstGeom prst="line">
            <a:avLst/>
          </a:prstGeom>
          <a:ln>
            <a:solidFill>
              <a:srgbClr val="37C4B4"/>
            </a:solidFill>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4A696FD1-A4F4-46E0-A1C1-82DD8B805AFD}"/>
              </a:ext>
            </a:extLst>
          </p:cNvPr>
          <p:cNvCxnSpPr>
            <a:cxnSpLocks/>
          </p:cNvCxnSpPr>
          <p:nvPr/>
        </p:nvCxnSpPr>
        <p:spPr>
          <a:xfrm>
            <a:off x="10038608" y="2174658"/>
            <a:ext cx="1333822" cy="0"/>
          </a:xfrm>
          <a:prstGeom prst="line">
            <a:avLst/>
          </a:prstGeom>
          <a:ln>
            <a:solidFill>
              <a:srgbClr val="37C4B4"/>
            </a:solidFill>
          </a:ln>
        </p:spPr>
        <p:style>
          <a:lnRef idx="3">
            <a:schemeClr val="dk1"/>
          </a:lnRef>
          <a:fillRef idx="0">
            <a:schemeClr val="dk1"/>
          </a:fillRef>
          <a:effectRef idx="2">
            <a:schemeClr val="dk1"/>
          </a:effectRef>
          <a:fontRef idx="minor">
            <a:schemeClr val="tx1"/>
          </a:fontRef>
        </p:style>
      </p:cxnSp>
      <p:sp>
        <p:nvSpPr>
          <p:cNvPr id="48" name="Rectangle 47">
            <a:extLst>
              <a:ext uri="{FF2B5EF4-FFF2-40B4-BE49-F238E27FC236}">
                <a16:creationId xmlns:a16="http://schemas.microsoft.com/office/drawing/2014/main" id="{41284F7B-219D-42AB-8133-0A4490C0A77C}"/>
              </a:ext>
            </a:extLst>
          </p:cNvPr>
          <p:cNvSpPr/>
          <p:nvPr/>
        </p:nvSpPr>
        <p:spPr>
          <a:xfrm>
            <a:off x="5235373" y="2190921"/>
            <a:ext cx="2114352" cy="400110"/>
          </a:xfrm>
          <a:prstGeom prst="rect">
            <a:avLst/>
          </a:prstGeom>
        </p:spPr>
        <p:txBody>
          <a:bodyPr wrap="square">
            <a:spAutoFit/>
          </a:bodyPr>
          <a:lstStyle/>
          <a:p>
            <a:r>
              <a:rPr lang="en-US" sz="1000" dirty="0">
                <a:latin typeface="Gotham Medium" panose="02000603030000020004" pitchFamily="2" charset="0"/>
              </a:rPr>
              <a:t>Earlier this year Google opened a new AI lab in Accra, Ghana.</a:t>
            </a:r>
          </a:p>
        </p:txBody>
      </p:sp>
      <p:cxnSp>
        <p:nvCxnSpPr>
          <p:cNvPr id="49" name="Straight Connector 48">
            <a:extLst>
              <a:ext uri="{FF2B5EF4-FFF2-40B4-BE49-F238E27FC236}">
                <a16:creationId xmlns:a16="http://schemas.microsoft.com/office/drawing/2014/main" id="{49EF299C-3465-425E-A5C2-AFC75473AC4F}"/>
              </a:ext>
            </a:extLst>
          </p:cNvPr>
          <p:cNvCxnSpPr>
            <a:cxnSpLocks/>
          </p:cNvCxnSpPr>
          <p:nvPr/>
        </p:nvCxnSpPr>
        <p:spPr>
          <a:xfrm>
            <a:off x="1792523" y="5051407"/>
            <a:ext cx="1333822" cy="0"/>
          </a:xfrm>
          <a:prstGeom prst="line">
            <a:avLst/>
          </a:prstGeom>
          <a:ln>
            <a:solidFill>
              <a:srgbClr val="37C4B4"/>
            </a:solidFill>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EECAE8C2-685F-4D87-8955-31AAB336598B}"/>
              </a:ext>
            </a:extLst>
          </p:cNvPr>
          <p:cNvCxnSpPr>
            <a:cxnSpLocks/>
          </p:cNvCxnSpPr>
          <p:nvPr/>
        </p:nvCxnSpPr>
        <p:spPr>
          <a:xfrm>
            <a:off x="9028260" y="5051407"/>
            <a:ext cx="1333822" cy="0"/>
          </a:xfrm>
          <a:prstGeom prst="line">
            <a:avLst/>
          </a:prstGeom>
          <a:ln>
            <a:solidFill>
              <a:srgbClr val="37C4B4"/>
            </a:solidFill>
          </a:ln>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E8EF039B-3CC1-4FD2-B64C-6A49E1DEEAD0}"/>
              </a:ext>
            </a:extLst>
          </p:cNvPr>
          <p:cNvCxnSpPr>
            <a:cxnSpLocks/>
          </p:cNvCxnSpPr>
          <p:nvPr/>
        </p:nvCxnSpPr>
        <p:spPr>
          <a:xfrm>
            <a:off x="4096851" y="5051407"/>
            <a:ext cx="1333822" cy="0"/>
          </a:xfrm>
          <a:prstGeom prst="line">
            <a:avLst/>
          </a:prstGeom>
          <a:ln>
            <a:solidFill>
              <a:srgbClr val="37C4B4"/>
            </a:solidFill>
          </a:ln>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D28076B1-5155-41D3-98CB-9CF701A7869A}"/>
              </a:ext>
            </a:extLst>
          </p:cNvPr>
          <p:cNvCxnSpPr>
            <a:cxnSpLocks/>
          </p:cNvCxnSpPr>
          <p:nvPr/>
        </p:nvCxnSpPr>
        <p:spPr>
          <a:xfrm>
            <a:off x="6563210" y="5051407"/>
            <a:ext cx="1333822" cy="0"/>
          </a:xfrm>
          <a:prstGeom prst="line">
            <a:avLst/>
          </a:prstGeom>
          <a:ln>
            <a:solidFill>
              <a:srgbClr val="37C4B4"/>
            </a:solidFill>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A15DB46D-2FD3-45EC-8A69-BBF6E4F99E1C}"/>
              </a:ext>
            </a:extLst>
          </p:cNvPr>
          <p:cNvSpPr/>
          <p:nvPr/>
        </p:nvSpPr>
        <p:spPr>
          <a:xfrm>
            <a:off x="9727161" y="6415801"/>
            <a:ext cx="2111475" cy="246221"/>
          </a:xfrm>
          <a:prstGeom prst="rect">
            <a:avLst/>
          </a:prstGeom>
        </p:spPr>
        <p:txBody>
          <a:bodyPr wrap="none">
            <a:spAutoFit/>
          </a:bodyPr>
          <a:lstStyle/>
          <a:p>
            <a:pPr algn="r"/>
            <a:r>
              <a:rPr lang="en-ZA" sz="1000" dirty="0">
                <a:solidFill>
                  <a:srgbClr val="26333B"/>
                </a:solidFill>
                <a:latin typeface="Gotham Medium" panose="02000603030000020004" pitchFamily="2" charset="0"/>
              </a:rPr>
              <a:t>Artificial Intelligence in Africa</a:t>
            </a:r>
          </a:p>
        </p:txBody>
      </p:sp>
    </p:spTree>
    <p:extLst>
      <p:ext uri="{BB962C8B-B14F-4D97-AF65-F5344CB8AC3E}">
        <p14:creationId xmlns:p14="http://schemas.microsoft.com/office/powerpoint/2010/main" val="399733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0E9FDF-9BB2-4972-9114-E714FED26FAE}"/>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www.kuvora.com</a:t>
            </a:r>
          </a:p>
        </p:txBody>
      </p:sp>
      <p:pic>
        <p:nvPicPr>
          <p:cNvPr id="1029" name="Picture 1028">
            <a:extLst>
              <a:ext uri="{FF2B5EF4-FFF2-40B4-BE49-F238E27FC236}">
                <a16:creationId xmlns:a16="http://schemas.microsoft.com/office/drawing/2014/main" id="{DAAA1784-6BD4-4FC7-B57D-E61EC09FA2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473" b="18873"/>
          <a:stretch/>
        </p:blipFill>
        <p:spPr>
          <a:xfrm>
            <a:off x="838200" y="1123834"/>
            <a:ext cx="2145945" cy="1451802"/>
          </a:xfrm>
          <a:prstGeom prst="rect">
            <a:avLst/>
          </a:prstGeom>
        </p:spPr>
      </p:pic>
      <p:sp>
        <p:nvSpPr>
          <p:cNvPr id="1031" name="Rectangle 1030">
            <a:extLst>
              <a:ext uri="{FF2B5EF4-FFF2-40B4-BE49-F238E27FC236}">
                <a16:creationId xmlns:a16="http://schemas.microsoft.com/office/drawing/2014/main" id="{861F30D8-A5B0-4220-81DB-F3C0ED70921B}"/>
              </a:ext>
            </a:extLst>
          </p:cNvPr>
          <p:cNvSpPr/>
          <p:nvPr/>
        </p:nvSpPr>
        <p:spPr>
          <a:xfrm>
            <a:off x="426492" y="2776250"/>
            <a:ext cx="2955685" cy="528809"/>
          </a:xfrm>
          <a:prstGeom prst="rect">
            <a:avLst/>
          </a:prstGeom>
          <a:solidFill>
            <a:srgbClr val="37C4B4"/>
          </a:solidFill>
          <a:ln>
            <a:solidFill>
              <a:srgbClr val="37C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otham Medium" panose="02000603030000020004" pitchFamily="2" charset="0"/>
              </a:rPr>
              <a:t>Fastest urbanizing region in the world </a:t>
            </a:r>
            <a:endParaRPr lang="en-ZA" dirty="0">
              <a:latin typeface="Gotham Medium" panose="02000603030000020004" pitchFamily="2" charset="0"/>
            </a:endParaRPr>
          </a:p>
        </p:txBody>
      </p:sp>
      <p:pic>
        <p:nvPicPr>
          <p:cNvPr id="1046" name="Picture 22" descr="A crowd of wooden figures gripped by measuring tape. Premium Photo">
            <a:extLst>
              <a:ext uri="{FF2B5EF4-FFF2-40B4-BE49-F238E27FC236}">
                <a16:creationId xmlns:a16="http://schemas.microsoft.com/office/drawing/2014/main" id="{4598579C-5482-45C6-A81C-DE8FF2176F3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6755" r="4227"/>
          <a:stretch/>
        </p:blipFill>
        <p:spPr bwMode="auto">
          <a:xfrm>
            <a:off x="4839207" y="1123834"/>
            <a:ext cx="2145945" cy="145180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FE6714EE-0727-4D7C-BB79-C1D5792D4928}"/>
              </a:ext>
            </a:extLst>
          </p:cNvPr>
          <p:cNvSpPr/>
          <p:nvPr/>
        </p:nvSpPr>
        <p:spPr>
          <a:xfrm>
            <a:off x="4434337" y="2776250"/>
            <a:ext cx="2955685" cy="528809"/>
          </a:xfrm>
          <a:prstGeom prst="rect">
            <a:avLst/>
          </a:prstGeom>
          <a:solidFill>
            <a:srgbClr val="37C4B4"/>
          </a:solidFill>
          <a:ln>
            <a:solidFill>
              <a:srgbClr val="37C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Gotham Medium" panose="02000603030000020004" pitchFamily="2" charset="0"/>
              </a:rPr>
              <a:t>Rapid population Growth</a:t>
            </a:r>
          </a:p>
        </p:txBody>
      </p:sp>
      <p:sp>
        <p:nvSpPr>
          <p:cNvPr id="58" name="Rectangle 57">
            <a:extLst>
              <a:ext uri="{FF2B5EF4-FFF2-40B4-BE49-F238E27FC236}">
                <a16:creationId xmlns:a16="http://schemas.microsoft.com/office/drawing/2014/main" id="{3CD8978B-899B-45E3-ADC7-106C85650269}"/>
              </a:ext>
            </a:extLst>
          </p:cNvPr>
          <p:cNvSpPr/>
          <p:nvPr/>
        </p:nvSpPr>
        <p:spPr>
          <a:xfrm>
            <a:off x="8442181" y="2776250"/>
            <a:ext cx="2955685" cy="528809"/>
          </a:xfrm>
          <a:prstGeom prst="rect">
            <a:avLst/>
          </a:prstGeom>
          <a:solidFill>
            <a:srgbClr val="37C4B4"/>
          </a:solidFill>
          <a:ln>
            <a:solidFill>
              <a:srgbClr val="37C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Gotham Medium" panose="02000603030000020004" pitchFamily="2" charset="0"/>
              </a:rPr>
              <a:t>Infrastructure improvements</a:t>
            </a:r>
          </a:p>
        </p:txBody>
      </p:sp>
      <p:sp>
        <p:nvSpPr>
          <p:cNvPr id="60" name="Rectangle 59">
            <a:extLst>
              <a:ext uri="{FF2B5EF4-FFF2-40B4-BE49-F238E27FC236}">
                <a16:creationId xmlns:a16="http://schemas.microsoft.com/office/drawing/2014/main" id="{33B1AB69-3CEE-4326-B27B-F486330610DD}"/>
              </a:ext>
            </a:extLst>
          </p:cNvPr>
          <p:cNvSpPr/>
          <p:nvPr/>
        </p:nvSpPr>
        <p:spPr>
          <a:xfrm>
            <a:off x="426492" y="5472692"/>
            <a:ext cx="2955685" cy="528809"/>
          </a:xfrm>
          <a:prstGeom prst="rect">
            <a:avLst/>
          </a:prstGeom>
          <a:solidFill>
            <a:srgbClr val="37C4B4"/>
          </a:solidFill>
          <a:ln>
            <a:solidFill>
              <a:srgbClr val="37C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otham Medium" panose="02000603030000020004" pitchFamily="2" charset="0"/>
              </a:rPr>
              <a:t>Early stage investment funding</a:t>
            </a:r>
            <a:endParaRPr lang="en-ZA" dirty="0">
              <a:latin typeface="Gotham Medium" panose="02000603030000020004" pitchFamily="2" charset="0"/>
            </a:endParaRPr>
          </a:p>
        </p:txBody>
      </p:sp>
      <p:sp>
        <p:nvSpPr>
          <p:cNvPr id="61" name="Rectangle 60">
            <a:extLst>
              <a:ext uri="{FF2B5EF4-FFF2-40B4-BE49-F238E27FC236}">
                <a16:creationId xmlns:a16="http://schemas.microsoft.com/office/drawing/2014/main" id="{5CC2F31E-7B1D-4E60-941C-1D86A19498CE}"/>
              </a:ext>
            </a:extLst>
          </p:cNvPr>
          <p:cNvSpPr/>
          <p:nvPr/>
        </p:nvSpPr>
        <p:spPr>
          <a:xfrm>
            <a:off x="4434337" y="5472692"/>
            <a:ext cx="2955685" cy="528809"/>
          </a:xfrm>
          <a:prstGeom prst="rect">
            <a:avLst/>
          </a:prstGeom>
          <a:solidFill>
            <a:srgbClr val="37C4B4"/>
          </a:solidFill>
          <a:ln>
            <a:solidFill>
              <a:srgbClr val="37C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Gotham Medium" panose="02000603030000020004" pitchFamily="2" charset="0"/>
              </a:rPr>
              <a:t>Increase in smart phone use</a:t>
            </a:r>
          </a:p>
        </p:txBody>
      </p:sp>
      <p:sp>
        <p:nvSpPr>
          <p:cNvPr id="62" name="Rectangle 61">
            <a:extLst>
              <a:ext uri="{FF2B5EF4-FFF2-40B4-BE49-F238E27FC236}">
                <a16:creationId xmlns:a16="http://schemas.microsoft.com/office/drawing/2014/main" id="{F4ACD3F3-F95E-4C31-8029-7232E78715B0}"/>
              </a:ext>
            </a:extLst>
          </p:cNvPr>
          <p:cNvSpPr/>
          <p:nvPr/>
        </p:nvSpPr>
        <p:spPr>
          <a:xfrm>
            <a:off x="8442181" y="5472692"/>
            <a:ext cx="2955685" cy="528809"/>
          </a:xfrm>
          <a:prstGeom prst="rect">
            <a:avLst/>
          </a:prstGeom>
          <a:solidFill>
            <a:srgbClr val="37C4B4"/>
          </a:solidFill>
          <a:ln>
            <a:solidFill>
              <a:srgbClr val="37C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Gotham Medium" panose="02000603030000020004" pitchFamily="2" charset="0"/>
              </a:rPr>
              <a:t>Energy &amp; Talent of Young People</a:t>
            </a:r>
            <a:endParaRPr lang="en-US" dirty="0">
              <a:latin typeface="Gotham Medium" panose="02000603030000020004" pitchFamily="2" charset="0"/>
            </a:endParaRPr>
          </a:p>
        </p:txBody>
      </p:sp>
      <p:pic>
        <p:nvPicPr>
          <p:cNvPr id="1050" name="Picture 26" descr="Stack of coins placed on stairs on wooden board with clock Premium Photo">
            <a:extLst>
              <a:ext uri="{FF2B5EF4-FFF2-40B4-BE49-F238E27FC236}">
                <a16:creationId xmlns:a16="http://schemas.microsoft.com/office/drawing/2014/main" id="{7F24FF9B-1124-445F-A7CD-B1899A40DA1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31361" y="3905488"/>
            <a:ext cx="2145945" cy="142948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Young african american man with a smart phone on orange Premium Photo">
            <a:extLst>
              <a:ext uri="{FF2B5EF4-FFF2-40B4-BE49-F238E27FC236}">
                <a16:creationId xmlns:a16="http://schemas.microsoft.com/office/drawing/2014/main" id="{4E49F15F-A5FD-4FEC-BC0D-B894DBDBF10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39207" y="3920902"/>
            <a:ext cx="2153797" cy="141407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034">
            <a:extLst>
              <a:ext uri="{FF2B5EF4-FFF2-40B4-BE49-F238E27FC236}">
                <a16:creationId xmlns:a16="http://schemas.microsoft.com/office/drawing/2014/main" id="{A8997BE7-F323-4C9D-847A-EF0083EDC20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825018" y="3838772"/>
            <a:ext cx="2145945" cy="1429487"/>
          </a:xfrm>
          <a:prstGeom prst="rect">
            <a:avLst/>
          </a:prstGeom>
        </p:spPr>
      </p:pic>
      <p:sp>
        <p:nvSpPr>
          <p:cNvPr id="16" name="TextBox 15">
            <a:extLst>
              <a:ext uri="{FF2B5EF4-FFF2-40B4-BE49-F238E27FC236}">
                <a16:creationId xmlns:a16="http://schemas.microsoft.com/office/drawing/2014/main" id="{3B846A31-ACBD-403D-B66C-450EB6691CA7}"/>
              </a:ext>
            </a:extLst>
          </p:cNvPr>
          <p:cNvSpPr txBox="1"/>
          <p:nvPr/>
        </p:nvSpPr>
        <p:spPr>
          <a:xfrm>
            <a:off x="294291" y="276889"/>
            <a:ext cx="10920248" cy="646331"/>
          </a:xfrm>
          <a:prstGeom prst="rect">
            <a:avLst/>
          </a:prstGeom>
          <a:noFill/>
        </p:spPr>
        <p:txBody>
          <a:bodyPr wrap="square" rtlCol="0" anchor="ctr">
            <a:spAutoFit/>
          </a:bodyPr>
          <a:lstStyle/>
          <a:p>
            <a:r>
              <a:rPr lang="en-ZA" sz="3600" dirty="0">
                <a:solidFill>
                  <a:schemeClr val="tx1">
                    <a:lumMod val="50000"/>
                    <a:lumOff val="50000"/>
                  </a:schemeClr>
                </a:solidFill>
                <a:latin typeface="Gotham Medium" panose="02000603030000020004" pitchFamily="2" charset="0"/>
              </a:rPr>
              <a:t>State of play</a:t>
            </a:r>
          </a:p>
        </p:txBody>
      </p:sp>
      <p:sp>
        <p:nvSpPr>
          <p:cNvPr id="17" name="Rectangle 16">
            <a:extLst>
              <a:ext uri="{FF2B5EF4-FFF2-40B4-BE49-F238E27FC236}">
                <a16:creationId xmlns:a16="http://schemas.microsoft.com/office/drawing/2014/main" id="{24B1B557-F89C-4206-9FD3-8FC881DF000B}"/>
              </a:ext>
            </a:extLst>
          </p:cNvPr>
          <p:cNvSpPr/>
          <p:nvPr/>
        </p:nvSpPr>
        <p:spPr>
          <a:xfrm>
            <a:off x="9727161" y="6415801"/>
            <a:ext cx="2111475" cy="246221"/>
          </a:xfrm>
          <a:prstGeom prst="rect">
            <a:avLst/>
          </a:prstGeom>
        </p:spPr>
        <p:txBody>
          <a:bodyPr wrap="none">
            <a:spAutoFit/>
          </a:bodyPr>
          <a:lstStyle/>
          <a:p>
            <a:pPr algn="r"/>
            <a:r>
              <a:rPr lang="en-ZA" sz="1000" dirty="0">
                <a:solidFill>
                  <a:srgbClr val="26333B"/>
                </a:solidFill>
                <a:latin typeface="Gotham Medium" panose="02000603030000020004" pitchFamily="2" charset="0"/>
              </a:rPr>
              <a:t>Artificial Intelligence in Africa</a:t>
            </a:r>
          </a:p>
        </p:txBody>
      </p:sp>
      <p:pic>
        <p:nvPicPr>
          <p:cNvPr id="5" name="Picture 4" descr="A picture containing train, track, outdoor, scene&#10;&#10;Description automatically generated">
            <a:extLst>
              <a:ext uri="{FF2B5EF4-FFF2-40B4-BE49-F238E27FC236}">
                <a16:creationId xmlns:a16="http://schemas.microsoft.com/office/drawing/2014/main" id="{A992E017-C198-8C42-B229-9AB3C6A75C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5017" y="1120016"/>
            <a:ext cx="2145946" cy="1451802"/>
          </a:xfrm>
          <a:prstGeom prst="rect">
            <a:avLst/>
          </a:prstGeom>
        </p:spPr>
      </p:pic>
    </p:spTree>
    <p:extLst>
      <p:ext uri="{BB962C8B-B14F-4D97-AF65-F5344CB8AC3E}">
        <p14:creationId xmlns:p14="http://schemas.microsoft.com/office/powerpoint/2010/main" val="308255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E7887F-431D-428F-B453-236573923648}"/>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solidFill>
                  <a:schemeClr val="bg1"/>
                </a:solidFill>
              </a:rPr>
              <a:t>www.kuvora.com</a:t>
            </a:r>
          </a:p>
        </p:txBody>
      </p:sp>
      <p:sp>
        <p:nvSpPr>
          <p:cNvPr id="5" name="TextBox 4">
            <a:extLst>
              <a:ext uri="{FF2B5EF4-FFF2-40B4-BE49-F238E27FC236}">
                <a16:creationId xmlns:a16="http://schemas.microsoft.com/office/drawing/2014/main" id="{BEE13095-522A-4D90-96DD-3401468F0865}"/>
              </a:ext>
            </a:extLst>
          </p:cNvPr>
          <p:cNvSpPr txBox="1"/>
          <p:nvPr/>
        </p:nvSpPr>
        <p:spPr>
          <a:xfrm>
            <a:off x="1098742" y="2663104"/>
            <a:ext cx="9700226" cy="1107996"/>
          </a:xfrm>
          <a:prstGeom prst="rect">
            <a:avLst/>
          </a:prstGeom>
          <a:noFill/>
        </p:spPr>
        <p:txBody>
          <a:bodyPr wrap="square" rtlCol="0">
            <a:spAutoFit/>
          </a:bodyPr>
          <a:lstStyle/>
          <a:p>
            <a:pPr algn="ctr"/>
            <a:r>
              <a:rPr lang="en-ZA" sz="6600" dirty="0">
                <a:solidFill>
                  <a:schemeClr val="bg1"/>
                </a:solidFill>
                <a:latin typeface="Gotham Medium" panose="02000603030000020004" pitchFamily="2" charset="0"/>
              </a:rPr>
              <a:t>Pockets of success</a:t>
            </a:r>
          </a:p>
        </p:txBody>
      </p:sp>
      <p:cxnSp>
        <p:nvCxnSpPr>
          <p:cNvPr id="7" name="Straight Connector 6">
            <a:extLst>
              <a:ext uri="{FF2B5EF4-FFF2-40B4-BE49-F238E27FC236}">
                <a16:creationId xmlns:a16="http://schemas.microsoft.com/office/drawing/2014/main" id="{A4BD728A-DA52-4AA0-9556-4DD4C12851BB}"/>
              </a:ext>
            </a:extLst>
          </p:cNvPr>
          <p:cNvCxnSpPr/>
          <p:nvPr/>
        </p:nvCxnSpPr>
        <p:spPr>
          <a:xfrm>
            <a:off x="5029200" y="4035973"/>
            <a:ext cx="1839311"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35BB62BC-848C-4006-8EAC-C8D1AAF5EE2B}"/>
              </a:ext>
            </a:extLst>
          </p:cNvPr>
          <p:cNvSpPr/>
          <p:nvPr/>
        </p:nvSpPr>
        <p:spPr>
          <a:xfrm>
            <a:off x="9727161" y="6415801"/>
            <a:ext cx="2111475" cy="246221"/>
          </a:xfrm>
          <a:prstGeom prst="rect">
            <a:avLst/>
          </a:prstGeom>
        </p:spPr>
        <p:txBody>
          <a:bodyPr wrap="none">
            <a:spAutoFit/>
          </a:bodyPr>
          <a:lstStyle/>
          <a:p>
            <a:pPr algn="r"/>
            <a:r>
              <a:rPr lang="en-ZA" sz="1000" dirty="0">
                <a:solidFill>
                  <a:schemeClr val="bg1"/>
                </a:solidFill>
                <a:latin typeface="Gotham Medium" panose="02000603030000020004" pitchFamily="2" charset="0"/>
              </a:rPr>
              <a:t>Artificial Intelligence in Africa</a:t>
            </a:r>
          </a:p>
        </p:txBody>
      </p:sp>
    </p:spTree>
    <p:extLst>
      <p:ext uri="{BB962C8B-B14F-4D97-AF65-F5344CB8AC3E}">
        <p14:creationId xmlns:p14="http://schemas.microsoft.com/office/powerpoint/2010/main" val="232685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0E9FDF-9BB2-4972-9114-E714FED26FAE}"/>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www.kuvora.com</a:t>
            </a:r>
          </a:p>
        </p:txBody>
      </p:sp>
      <p:pic>
        <p:nvPicPr>
          <p:cNvPr id="3074" name="Picture 2">
            <a:extLst>
              <a:ext uri="{FF2B5EF4-FFF2-40B4-BE49-F238E27FC236}">
                <a16:creationId xmlns:a16="http://schemas.microsoft.com/office/drawing/2014/main" id="{2613B61D-53EA-428D-82BA-B1E98E6CAA93}"/>
              </a:ext>
            </a:extLst>
          </p:cNvPr>
          <p:cNvPicPr>
            <a:picLocks noChangeAspect="1" noChangeArrowheads="1"/>
          </p:cNvPicPr>
          <p:nvPr/>
        </p:nvPicPr>
        <p:blipFill>
          <a:blip r:embed="rId3">
            <a:grayscl/>
            <a:extLst>
              <a:ext uri="{28A0092B-C50C-407E-A947-70E740481C1C}">
                <a14:useLocalDpi xmlns:a14="http://schemas.microsoft.com/office/drawing/2010/main"/>
              </a:ext>
            </a:extLst>
          </a:blip>
          <a:srcRect/>
          <a:stretch>
            <a:fillRect/>
          </a:stretch>
        </p:blipFill>
        <p:spPr bwMode="auto">
          <a:xfrm>
            <a:off x="9555984" y="4374078"/>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BDB0B00E-D9CC-4D76-B147-1DEF67D18032}"/>
              </a:ext>
            </a:extLst>
          </p:cNvPr>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8153219" y="2545959"/>
            <a:ext cx="1402765" cy="7685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355608D-DFB9-44A2-8843-618804371B72}"/>
              </a:ext>
            </a:extLst>
          </p:cNvPr>
          <p:cNvPicPr>
            <a:picLocks noChangeAspect="1" noChangeArrowheads="1"/>
          </p:cNvPicPr>
          <p:nvPr/>
        </p:nvPicPr>
        <p:blipFill>
          <a:blip r:embed="rId5" cstate="screen">
            <a:grayscl/>
            <a:extLst>
              <a:ext uri="{28A0092B-C50C-407E-A947-70E740481C1C}">
                <a14:useLocalDpi xmlns:a14="http://schemas.microsoft.com/office/drawing/2010/main"/>
              </a:ext>
            </a:extLst>
          </a:blip>
          <a:srcRect/>
          <a:stretch>
            <a:fillRect/>
          </a:stretch>
        </p:blipFill>
        <p:spPr bwMode="auto">
          <a:xfrm>
            <a:off x="8594475" y="3439231"/>
            <a:ext cx="1047750" cy="12410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8FB41976-A94C-4739-880C-72E19BE7D588}"/>
              </a:ext>
            </a:extLst>
          </p:cNvPr>
          <p:cNvPicPr>
            <a:picLocks noChangeAspect="1" noChangeArrowheads="1"/>
          </p:cNvPicPr>
          <p:nvPr/>
        </p:nvPicPr>
        <p:blipFill rotWithShape="1">
          <a:blip r:embed="rId6">
            <a:grayscl/>
            <a:extLst>
              <a:ext uri="{28A0092B-C50C-407E-A947-70E740481C1C}">
                <a14:useLocalDpi xmlns:a14="http://schemas.microsoft.com/office/drawing/2010/main"/>
              </a:ext>
            </a:extLst>
          </a:blip>
          <a:srcRect l="13516" r="11001" b="2769"/>
          <a:stretch/>
        </p:blipFill>
        <p:spPr bwMode="auto">
          <a:xfrm>
            <a:off x="9860096" y="3698717"/>
            <a:ext cx="2156953" cy="7779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31C4385-AB2B-4841-9968-7C5D3B93C8D3}"/>
              </a:ext>
            </a:extLst>
          </p:cNvPr>
          <p:cNvPicPr>
            <a:picLocks noChangeAspect="1" noChangeArrowheads="1"/>
          </p:cNvPicPr>
          <p:nvPr/>
        </p:nvPicPr>
        <p:blipFill>
          <a:blip r:embed="rId7">
            <a:grayscl/>
            <a:extLst>
              <a:ext uri="{28A0092B-C50C-407E-A947-70E740481C1C}">
                <a14:useLocalDpi xmlns:a14="http://schemas.microsoft.com/office/drawing/2010/main"/>
              </a:ext>
            </a:extLst>
          </a:blip>
          <a:srcRect/>
          <a:stretch>
            <a:fillRect/>
          </a:stretch>
        </p:blipFill>
        <p:spPr bwMode="auto">
          <a:xfrm>
            <a:off x="7832744" y="4834820"/>
            <a:ext cx="2010673" cy="87873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75BFA53E-8CFA-423F-96DA-3EF6ECA30295}"/>
              </a:ext>
            </a:extLst>
          </p:cNvPr>
          <p:cNvPicPr>
            <a:picLocks noChangeAspect="1" noChangeArrowheads="1"/>
          </p:cNvPicPr>
          <p:nvPr/>
        </p:nvPicPr>
        <p:blipFill>
          <a:blip r:embed="rId8">
            <a:grayscl/>
            <a:extLst>
              <a:ext uri="{28A0092B-C50C-407E-A947-70E740481C1C}">
                <a14:useLocalDpi xmlns:a14="http://schemas.microsoft.com/office/drawing/2010/main"/>
              </a:ext>
            </a:extLst>
          </a:blip>
          <a:srcRect/>
          <a:stretch>
            <a:fillRect/>
          </a:stretch>
        </p:blipFill>
        <p:spPr bwMode="auto">
          <a:xfrm>
            <a:off x="10270645" y="2306465"/>
            <a:ext cx="1277223" cy="7779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FC9FF5E-C981-4A1A-A955-884105B7035E}"/>
              </a:ext>
            </a:extLst>
          </p:cNvPr>
          <p:cNvPicPr>
            <a:picLocks noChangeAspect="1" noChangeArrowheads="1"/>
          </p:cNvPicPr>
          <p:nvPr/>
        </p:nvPicPr>
        <p:blipFill>
          <a:blip r:embed="rId9" cstate="print">
            <a:grayscl/>
            <a:extLst>
              <a:ext uri="{28A0092B-C50C-407E-A947-70E740481C1C}">
                <a14:useLocalDpi xmlns:a14="http://schemas.microsoft.com/office/drawing/2010/main"/>
              </a:ext>
            </a:extLst>
          </a:blip>
          <a:srcRect/>
          <a:stretch>
            <a:fillRect/>
          </a:stretch>
        </p:blipFill>
        <p:spPr bwMode="auto">
          <a:xfrm>
            <a:off x="8594475" y="5740772"/>
            <a:ext cx="2707396" cy="6446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776B895-0717-49AC-AA54-4757CB5D7BED}"/>
              </a:ext>
            </a:extLst>
          </p:cNvPr>
          <p:cNvCxnSpPr>
            <a:cxnSpLocks/>
          </p:cNvCxnSpPr>
          <p:nvPr/>
        </p:nvCxnSpPr>
        <p:spPr>
          <a:xfrm>
            <a:off x="3855904" y="1761037"/>
            <a:ext cx="0" cy="4626974"/>
          </a:xfrm>
          <a:prstGeom prst="line">
            <a:avLst/>
          </a:prstGeom>
          <a:ln>
            <a:solidFill>
              <a:srgbClr val="37C4B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36C2C3-FB76-4389-9E2A-E520C521EF8E}"/>
              </a:ext>
            </a:extLst>
          </p:cNvPr>
          <p:cNvCxnSpPr>
            <a:cxnSpLocks/>
          </p:cNvCxnSpPr>
          <p:nvPr/>
        </p:nvCxnSpPr>
        <p:spPr>
          <a:xfrm flipH="1">
            <a:off x="7797857" y="1839817"/>
            <a:ext cx="34887" cy="4627084"/>
          </a:xfrm>
          <a:prstGeom prst="line">
            <a:avLst/>
          </a:prstGeom>
          <a:ln>
            <a:solidFill>
              <a:srgbClr val="37C4B4"/>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C760C73-DD34-49C5-AB7F-20C1328A7BD7}"/>
              </a:ext>
            </a:extLst>
          </p:cNvPr>
          <p:cNvSpPr/>
          <p:nvPr/>
        </p:nvSpPr>
        <p:spPr>
          <a:xfrm>
            <a:off x="382037" y="1077723"/>
            <a:ext cx="3194886" cy="528809"/>
          </a:xfrm>
          <a:prstGeom prst="rect">
            <a:avLst/>
          </a:prstGeom>
          <a:solidFill>
            <a:srgbClr val="37C4B4"/>
          </a:solidFill>
          <a:ln>
            <a:solidFill>
              <a:srgbClr val="37C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otham Medium" panose="02000603030000020004" pitchFamily="2" charset="0"/>
              </a:rPr>
              <a:t>Countries</a:t>
            </a:r>
            <a:endParaRPr lang="en-ZA" dirty="0">
              <a:latin typeface="Gotham Medium" panose="02000603030000020004" pitchFamily="2" charset="0"/>
            </a:endParaRPr>
          </a:p>
        </p:txBody>
      </p:sp>
      <p:sp>
        <p:nvSpPr>
          <p:cNvPr id="34" name="Rectangle 33">
            <a:extLst>
              <a:ext uri="{FF2B5EF4-FFF2-40B4-BE49-F238E27FC236}">
                <a16:creationId xmlns:a16="http://schemas.microsoft.com/office/drawing/2014/main" id="{74573711-3E3F-4B1B-BBDD-045EC691C727}"/>
              </a:ext>
            </a:extLst>
          </p:cNvPr>
          <p:cNvSpPr/>
          <p:nvPr/>
        </p:nvSpPr>
        <p:spPr>
          <a:xfrm>
            <a:off x="4245107" y="1076409"/>
            <a:ext cx="3194886" cy="528809"/>
          </a:xfrm>
          <a:prstGeom prst="rect">
            <a:avLst/>
          </a:prstGeom>
          <a:solidFill>
            <a:srgbClr val="37C4B4"/>
          </a:solidFill>
          <a:ln>
            <a:solidFill>
              <a:srgbClr val="37C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otham Medium" panose="02000603030000020004" pitchFamily="2" charset="0"/>
              </a:rPr>
              <a:t>Sectors</a:t>
            </a:r>
            <a:endParaRPr lang="en-ZA" dirty="0">
              <a:latin typeface="Gotham Medium" panose="02000603030000020004" pitchFamily="2" charset="0"/>
            </a:endParaRPr>
          </a:p>
        </p:txBody>
      </p:sp>
      <p:sp>
        <p:nvSpPr>
          <p:cNvPr id="35" name="Rectangle 34">
            <a:extLst>
              <a:ext uri="{FF2B5EF4-FFF2-40B4-BE49-F238E27FC236}">
                <a16:creationId xmlns:a16="http://schemas.microsoft.com/office/drawing/2014/main" id="{CDF0445B-9E19-4400-BC59-F7615495FCC3}"/>
              </a:ext>
            </a:extLst>
          </p:cNvPr>
          <p:cNvSpPr/>
          <p:nvPr/>
        </p:nvSpPr>
        <p:spPr>
          <a:xfrm>
            <a:off x="8352982" y="1076409"/>
            <a:ext cx="3194886" cy="528809"/>
          </a:xfrm>
          <a:prstGeom prst="rect">
            <a:avLst/>
          </a:prstGeom>
          <a:solidFill>
            <a:srgbClr val="37C4B4"/>
          </a:solidFill>
          <a:ln>
            <a:solidFill>
              <a:srgbClr val="37C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otham Medium" panose="02000603030000020004" pitchFamily="2" charset="0"/>
              </a:rPr>
              <a:t>Companies &amp; Startups</a:t>
            </a:r>
            <a:endParaRPr lang="en-ZA" dirty="0">
              <a:latin typeface="Gotham Medium" panose="02000603030000020004" pitchFamily="2" charset="0"/>
            </a:endParaRPr>
          </a:p>
        </p:txBody>
      </p:sp>
      <p:pic>
        <p:nvPicPr>
          <p:cNvPr id="12" name="Picture 11">
            <a:extLst>
              <a:ext uri="{FF2B5EF4-FFF2-40B4-BE49-F238E27FC236}">
                <a16:creationId xmlns:a16="http://schemas.microsoft.com/office/drawing/2014/main" id="{F5A3E9BD-1623-47DC-B9D7-BDE551663845}"/>
              </a:ext>
            </a:extLst>
          </p:cNvPr>
          <p:cNvPicPr>
            <a:picLocks noChangeAspect="1"/>
          </p:cNvPicPr>
          <p:nvPr/>
        </p:nvPicPr>
        <p:blipFill rotWithShape="1">
          <a:blip r:embed="rId10" cstate="print">
            <a:duotone>
              <a:schemeClr val="accent3">
                <a:shade val="45000"/>
                <a:satMod val="135000"/>
              </a:schemeClr>
              <a:prstClr val="white"/>
            </a:duotone>
            <a:extLst>
              <a:ext uri="{28A0092B-C50C-407E-A947-70E740481C1C}">
                <a14:useLocalDpi xmlns:a14="http://schemas.microsoft.com/office/drawing/2010/main"/>
              </a:ext>
            </a:extLst>
          </a:blip>
          <a:srcRect l="9550" t="8294" r="7647" b="24093"/>
          <a:stretch/>
        </p:blipFill>
        <p:spPr>
          <a:xfrm>
            <a:off x="4412566" y="2302817"/>
            <a:ext cx="1493941" cy="1219871"/>
          </a:xfrm>
          <a:prstGeom prst="rect">
            <a:avLst/>
          </a:prstGeom>
        </p:spPr>
      </p:pic>
      <p:pic>
        <p:nvPicPr>
          <p:cNvPr id="14" name="Picture 13">
            <a:extLst>
              <a:ext uri="{FF2B5EF4-FFF2-40B4-BE49-F238E27FC236}">
                <a16:creationId xmlns:a16="http://schemas.microsoft.com/office/drawing/2014/main" id="{979D9EEF-3595-4D17-8024-BC3206D579D8}"/>
              </a:ext>
            </a:extLst>
          </p:cNvPr>
          <p:cNvPicPr>
            <a:picLocks noChangeAspect="1"/>
          </p:cNvPicPr>
          <p:nvPr/>
        </p:nvPicPr>
        <p:blipFill rotWithShape="1">
          <a:blip r:embed="rId11" cstate="print">
            <a:duotone>
              <a:schemeClr val="accent3">
                <a:shade val="45000"/>
                <a:satMod val="135000"/>
              </a:schemeClr>
              <a:prstClr val="white"/>
            </a:duotone>
            <a:extLst>
              <a:ext uri="{28A0092B-C50C-407E-A947-70E740481C1C}">
                <a14:useLocalDpi xmlns:a14="http://schemas.microsoft.com/office/drawing/2010/main"/>
              </a:ext>
            </a:extLst>
          </a:blip>
          <a:srcRect l="1" r="-5936" b="14445"/>
          <a:stretch/>
        </p:blipFill>
        <p:spPr>
          <a:xfrm>
            <a:off x="5990988" y="3841464"/>
            <a:ext cx="1510484" cy="1219871"/>
          </a:xfrm>
          <a:prstGeom prst="rect">
            <a:avLst/>
          </a:prstGeom>
        </p:spPr>
      </p:pic>
      <p:pic>
        <p:nvPicPr>
          <p:cNvPr id="16" name="Picture 15">
            <a:extLst>
              <a:ext uri="{FF2B5EF4-FFF2-40B4-BE49-F238E27FC236}">
                <a16:creationId xmlns:a16="http://schemas.microsoft.com/office/drawing/2014/main" id="{3AC2E813-F913-4575-B64A-BB98A7A6D7B4}"/>
              </a:ext>
            </a:extLst>
          </p:cNvPr>
          <p:cNvPicPr>
            <a:picLocks noChangeAspect="1"/>
          </p:cNvPicPr>
          <p:nvPr/>
        </p:nvPicPr>
        <p:blipFill rotWithShape="1">
          <a:blip r:embed="rId12" cstate="print">
            <a:duotone>
              <a:schemeClr val="accent3">
                <a:shade val="45000"/>
                <a:satMod val="135000"/>
              </a:schemeClr>
              <a:prstClr val="white"/>
            </a:duotone>
            <a:extLst>
              <a:ext uri="{28A0092B-C50C-407E-A947-70E740481C1C}">
                <a14:useLocalDpi xmlns:a14="http://schemas.microsoft.com/office/drawing/2010/main"/>
              </a:ext>
            </a:extLst>
          </a:blip>
          <a:srcRect b="15289"/>
          <a:stretch/>
        </p:blipFill>
        <p:spPr>
          <a:xfrm>
            <a:off x="4423255" y="4938260"/>
            <a:ext cx="1510483" cy="1279549"/>
          </a:xfrm>
          <a:prstGeom prst="rect">
            <a:avLst/>
          </a:prstGeom>
        </p:spPr>
      </p:pic>
      <p:sp>
        <p:nvSpPr>
          <p:cNvPr id="42" name="TextBox 41">
            <a:extLst>
              <a:ext uri="{FF2B5EF4-FFF2-40B4-BE49-F238E27FC236}">
                <a16:creationId xmlns:a16="http://schemas.microsoft.com/office/drawing/2014/main" id="{CB5E0DD5-E919-4C55-BD04-2DAEA95A6A33}"/>
              </a:ext>
            </a:extLst>
          </p:cNvPr>
          <p:cNvSpPr txBox="1"/>
          <p:nvPr/>
        </p:nvSpPr>
        <p:spPr>
          <a:xfrm>
            <a:off x="5961476" y="2644305"/>
            <a:ext cx="1539996" cy="276999"/>
          </a:xfrm>
          <a:prstGeom prst="rect">
            <a:avLst/>
          </a:prstGeom>
          <a:noFill/>
        </p:spPr>
        <p:txBody>
          <a:bodyPr wrap="square" rtlCol="0">
            <a:spAutoFit/>
          </a:bodyPr>
          <a:lstStyle/>
          <a:p>
            <a:r>
              <a:rPr lang="en-ZA" sz="1200" dirty="0">
                <a:latin typeface="Gotham Medium" panose="02000603030000020004" pitchFamily="2" charset="0"/>
              </a:rPr>
              <a:t>Healthcare</a:t>
            </a:r>
          </a:p>
        </p:txBody>
      </p:sp>
      <p:sp>
        <p:nvSpPr>
          <p:cNvPr id="43" name="TextBox 42">
            <a:extLst>
              <a:ext uri="{FF2B5EF4-FFF2-40B4-BE49-F238E27FC236}">
                <a16:creationId xmlns:a16="http://schemas.microsoft.com/office/drawing/2014/main" id="{BE5698C5-3011-41D1-A1CF-B0B3605A8C26}"/>
              </a:ext>
            </a:extLst>
          </p:cNvPr>
          <p:cNvSpPr txBox="1"/>
          <p:nvPr/>
        </p:nvSpPr>
        <p:spPr>
          <a:xfrm>
            <a:off x="4423533" y="4321032"/>
            <a:ext cx="1539996" cy="276999"/>
          </a:xfrm>
          <a:prstGeom prst="rect">
            <a:avLst/>
          </a:prstGeom>
          <a:noFill/>
        </p:spPr>
        <p:txBody>
          <a:bodyPr wrap="square" rtlCol="0">
            <a:spAutoFit/>
          </a:bodyPr>
          <a:lstStyle/>
          <a:p>
            <a:pPr algn="r"/>
            <a:r>
              <a:rPr lang="en-ZA" sz="1200" dirty="0">
                <a:solidFill>
                  <a:srgbClr val="000000"/>
                </a:solidFill>
                <a:latin typeface="Gotham Medium" panose="02000603030000020004" pitchFamily="2" charset="0"/>
              </a:rPr>
              <a:t>Finance</a:t>
            </a:r>
          </a:p>
        </p:txBody>
      </p:sp>
      <p:sp>
        <p:nvSpPr>
          <p:cNvPr id="44" name="TextBox 43">
            <a:extLst>
              <a:ext uri="{FF2B5EF4-FFF2-40B4-BE49-F238E27FC236}">
                <a16:creationId xmlns:a16="http://schemas.microsoft.com/office/drawing/2014/main" id="{61EDC599-30C6-47E4-AD50-81FAAE3B6D9C}"/>
              </a:ext>
            </a:extLst>
          </p:cNvPr>
          <p:cNvSpPr txBox="1"/>
          <p:nvPr/>
        </p:nvSpPr>
        <p:spPr>
          <a:xfrm>
            <a:off x="5972938" y="5757293"/>
            <a:ext cx="1678953" cy="276999"/>
          </a:xfrm>
          <a:prstGeom prst="rect">
            <a:avLst/>
          </a:prstGeom>
          <a:noFill/>
        </p:spPr>
        <p:txBody>
          <a:bodyPr wrap="square" rtlCol="0">
            <a:spAutoFit/>
          </a:bodyPr>
          <a:lstStyle/>
          <a:p>
            <a:r>
              <a:rPr lang="en-ZA" sz="1200" dirty="0">
                <a:solidFill>
                  <a:srgbClr val="000000"/>
                </a:solidFill>
                <a:latin typeface="Gotham Medium" panose="02000603030000020004" pitchFamily="2" charset="0"/>
              </a:rPr>
              <a:t>Logistics/Transportation</a:t>
            </a:r>
          </a:p>
        </p:txBody>
      </p:sp>
      <p:pic>
        <p:nvPicPr>
          <p:cNvPr id="18" name="Picture 17">
            <a:extLst>
              <a:ext uri="{FF2B5EF4-FFF2-40B4-BE49-F238E27FC236}">
                <a16:creationId xmlns:a16="http://schemas.microsoft.com/office/drawing/2014/main" id="{0819F9C0-587F-4C91-A0C4-690AA93C4A36}"/>
              </a:ext>
            </a:extLst>
          </p:cNvPr>
          <p:cNvPicPr>
            <a:picLocks noChangeAspect="1"/>
          </p:cNvPicPr>
          <p:nvPr/>
        </p:nvPicPr>
        <p:blipFill rotWithShape="1">
          <a:blip r:embed="rId13">
            <a:duotone>
              <a:schemeClr val="accent3">
                <a:shade val="45000"/>
                <a:satMod val="135000"/>
              </a:schemeClr>
              <a:prstClr val="white"/>
            </a:duotone>
            <a:extLst>
              <a:ext uri="{28A0092B-C50C-407E-A947-70E740481C1C}">
                <a14:useLocalDpi xmlns:a14="http://schemas.microsoft.com/office/drawing/2010/main"/>
              </a:ext>
            </a:extLst>
          </a:blip>
          <a:srcRect b="16451"/>
          <a:stretch/>
        </p:blipFill>
        <p:spPr>
          <a:xfrm>
            <a:off x="-116842" y="2334439"/>
            <a:ext cx="4432316" cy="3703171"/>
          </a:xfrm>
          <a:prstGeom prst="rect">
            <a:avLst/>
          </a:prstGeom>
        </p:spPr>
      </p:pic>
      <p:pic>
        <p:nvPicPr>
          <p:cNvPr id="3082" name="Picture 10" descr="Image result for south african flag">
            <a:extLst>
              <a:ext uri="{FF2B5EF4-FFF2-40B4-BE49-F238E27FC236}">
                <a16:creationId xmlns:a16="http://schemas.microsoft.com/office/drawing/2014/main" id="{7C9CA0EA-F397-4446-92BD-47A48A8F94CF}"/>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t="17411" b="18041"/>
          <a:stretch/>
        </p:blipFill>
        <p:spPr bwMode="auto">
          <a:xfrm>
            <a:off x="2362007" y="5578034"/>
            <a:ext cx="561837" cy="3626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24EF4DF-B5D1-4E1F-8A9C-FB25C935848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81446" y="3414442"/>
            <a:ext cx="583459" cy="388972"/>
          </a:xfrm>
          <a:prstGeom prst="rect">
            <a:avLst/>
          </a:prstGeom>
        </p:spPr>
      </p:pic>
      <p:pic>
        <p:nvPicPr>
          <p:cNvPr id="21" name="Picture 20">
            <a:extLst>
              <a:ext uri="{FF2B5EF4-FFF2-40B4-BE49-F238E27FC236}">
                <a16:creationId xmlns:a16="http://schemas.microsoft.com/office/drawing/2014/main" id="{4C4BA4F4-8B45-467B-8B0B-E619D84E4C99}"/>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642291" y="3740716"/>
            <a:ext cx="667613" cy="333807"/>
          </a:xfrm>
          <a:prstGeom prst="rect">
            <a:avLst/>
          </a:prstGeom>
        </p:spPr>
      </p:pic>
      <p:pic>
        <p:nvPicPr>
          <p:cNvPr id="3086" name="Picture 14" descr="Image result for kenya flag">
            <a:extLst>
              <a:ext uri="{FF2B5EF4-FFF2-40B4-BE49-F238E27FC236}">
                <a16:creationId xmlns:a16="http://schemas.microsoft.com/office/drawing/2014/main" id="{C80291B0-459D-4EAD-86C3-895655FC0D77}"/>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662914" y="4013238"/>
            <a:ext cx="583638" cy="38897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egypt flag">
            <a:extLst>
              <a:ext uri="{FF2B5EF4-FFF2-40B4-BE49-F238E27FC236}">
                <a16:creationId xmlns:a16="http://schemas.microsoft.com/office/drawing/2014/main" id="{12C79128-7EE5-435B-A0DD-EDE1F37C2402}"/>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430917" y="2713523"/>
            <a:ext cx="583637" cy="38909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D24B1F38-D828-4597-A30A-4504F8D5ECD0}"/>
              </a:ext>
            </a:extLst>
          </p:cNvPr>
          <p:cNvSpPr txBox="1"/>
          <p:nvPr/>
        </p:nvSpPr>
        <p:spPr>
          <a:xfrm>
            <a:off x="294291" y="276889"/>
            <a:ext cx="10920248" cy="646331"/>
          </a:xfrm>
          <a:prstGeom prst="rect">
            <a:avLst/>
          </a:prstGeom>
          <a:noFill/>
        </p:spPr>
        <p:txBody>
          <a:bodyPr wrap="square" rtlCol="0" anchor="ctr">
            <a:spAutoFit/>
          </a:bodyPr>
          <a:lstStyle/>
          <a:p>
            <a:r>
              <a:rPr lang="en-ZA" sz="3600" dirty="0">
                <a:solidFill>
                  <a:schemeClr val="tx1">
                    <a:lumMod val="50000"/>
                    <a:lumOff val="50000"/>
                  </a:schemeClr>
                </a:solidFill>
                <a:latin typeface="Gotham Medium" panose="02000603030000020004" pitchFamily="2" charset="0"/>
              </a:rPr>
              <a:t>Pockets of success</a:t>
            </a:r>
          </a:p>
        </p:txBody>
      </p:sp>
      <p:sp>
        <p:nvSpPr>
          <p:cNvPr id="29" name="TextBox 28">
            <a:extLst>
              <a:ext uri="{FF2B5EF4-FFF2-40B4-BE49-F238E27FC236}">
                <a16:creationId xmlns:a16="http://schemas.microsoft.com/office/drawing/2014/main" id="{63F2AE20-28D6-4B13-9E90-CEA3A3C18150}"/>
              </a:ext>
            </a:extLst>
          </p:cNvPr>
          <p:cNvSpPr txBox="1"/>
          <p:nvPr/>
        </p:nvSpPr>
        <p:spPr>
          <a:xfrm>
            <a:off x="2393295" y="5977663"/>
            <a:ext cx="1539996" cy="276999"/>
          </a:xfrm>
          <a:prstGeom prst="rect">
            <a:avLst/>
          </a:prstGeom>
          <a:noFill/>
        </p:spPr>
        <p:txBody>
          <a:bodyPr wrap="square" rtlCol="0">
            <a:spAutoFit/>
          </a:bodyPr>
          <a:lstStyle/>
          <a:p>
            <a:r>
              <a:rPr lang="en-ZA" sz="1200" dirty="0">
                <a:solidFill>
                  <a:srgbClr val="000000"/>
                </a:solidFill>
                <a:latin typeface="Gotham Medium" panose="02000603030000020004" pitchFamily="2" charset="0"/>
              </a:rPr>
              <a:t>South Africa</a:t>
            </a:r>
          </a:p>
        </p:txBody>
      </p:sp>
      <p:sp>
        <p:nvSpPr>
          <p:cNvPr id="30" name="TextBox 29">
            <a:extLst>
              <a:ext uri="{FF2B5EF4-FFF2-40B4-BE49-F238E27FC236}">
                <a16:creationId xmlns:a16="http://schemas.microsoft.com/office/drawing/2014/main" id="{12064CDC-651C-4B6F-B0C6-DE4FAAC2F389}"/>
              </a:ext>
            </a:extLst>
          </p:cNvPr>
          <p:cNvSpPr txBox="1"/>
          <p:nvPr/>
        </p:nvSpPr>
        <p:spPr>
          <a:xfrm>
            <a:off x="184146" y="4176211"/>
            <a:ext cx="1539996" cy="276999"/>
          </a:xfrm>
          <a:prstGeom prst="rect">
            <a:avLst/>
          </a:prstGeom>
          <a:noFill/>
        </p:spPr>
        <p:txBody>
          <a:bodyPr wrap="square" rtlCol="0">
            <a:spAutoFit/>
          </a:bodyPr>
          <a:lstStyle/>
          <a:p>
            <a:pPr algn="r"/>
            <a:r>
              <a:rPr lang="en-ZA" sz="1200" dirty="0">
                <a:solidFill>
                  <a:srgbClr val="000000"/>
                </a:solidFill>
                <a:latin typeface="Gotham Medium" panose="02000603030000020004" pitchFamily="2" charset="0"/>
              </a:rPr>
              <a:t>Nigeria</a:t>
            </a:r>
          </a:p>
        </p:txBody>
      </p:sp>
      <p:sp>
        <p:nvSpPr>
          <p:cNvPr id="31" name="TextBox 30">
            <a:extLst>
              <a:ext uri="{FF2B5EF4-FFF2-40B4-BE49-F238E27FC236}">
                <a16:creationId xmlns:a16="http://schemas.microsoft.com/office/drawing/2014/main" id="{15475616-2B96-417D-9231-CD03F6800838}"/>
              </a:ext>
            </a:extLst>
          </p:cNvPr>
          <p:cNvSpPr txBox="1"/>
          <p:nvPr/>
        </p:nvSpPr>
        <p:spPr>
          <a:xfrm>
            <a:off x="89424" y="3618923"/>
            <a:ext cx="692142" cy="276999"/>
          </a:xfrm>
          <a:prstGeom prst="rect">
            <a:avLst/>
          </a:prstGeom>
          <a:noFill/>
        </p:spPr>
        <p:txBody>
          <a:bodyPr wrap="square" rtlCol="0">
            <a:spAutoFit/>
          </a:bodyPr>
          <a:lstStyle/>
          <a:p>
            <a:pPr algn="r"/>
            <a:r>
              <a:rPr lang="en-ZA" sz="1200" dirty="0">
                <a:solidFill>
                  <a:srgbClr val="000000"/>
                </a:solidFill>
                <a:latin typeface="Gotham Medium" panose="02000603030000020004" pitchFamily="2" charset="0"/>
              </a:rPr>
              <a:t>Ghana</a:t>
            </a:r>
          </a:p>
        </p:txBody>
      </p:sp>
      <p:sp>
        <p:nvSpPr>
          <p:cNvPr id="32" name="TextBox 31">
            <a:extLst>
              <a:ext uri="{FF2B5EF4-FFF2-40B4-BE49-F238E27FC236}">
                <a16:creationId xmlns:a16="http://schemas.microsoft.com/office/drawing/2014/main" id="{9D2B8607-CE61-4E2C-9F8A-2B45B6F5A591}"/>
              </a:ext>
            </a:extLst>
          </p:cNvPr>
          <p:cNvSpPr txBox="1"/>
          <p:nvPr/>
        </p:nvSpPr>
        <p:spPr>
          <a:xfrm>
            <a:off x="3101311" y="4372837"/>
            <a:ext cx="692142" cy="276999"/>
          </a:xfrm>
          <a:prstGeom prst="rect">
            <a:avLst/>
          </a:prstGeom>
          <a:noFill/>
        </p:spPr>
        <p:txBody>
          <a:bodyPr wrap="square" rtlCol="0">
            <a:spAutoFit/>
          </a:bodyPr>
          <a:lstStyle/>
          <a:p>
            <a:pPr algn="r"/>
            <a:r>
              <a:rPr lang="en-ZA" sz="1200" dirty="0">
                <a:solidFill>
                  <a:srgbClr val="000000"/>
                </a:solidFill>
                <a:latin typeface="Gotham Medium" panose="02000603030000020004" pitchFamily="2" charset="0"/>
              </a:rPr>
              <a:t>Kenya</a:t>
            </a:r>
          </a:p>
        </p:txBody>
      </p:sp>
      <p:sp>
        <p:nvSpPr>
          <p:cNvPr id="36" name="TextBox 35">
            <a:extLst>
              <a:ext uri="{FF2B5EF4-FFF2-40B4-BE49-F238E27FC236}">
                <a16:creationId xmlns:a16="http://schemas.microsoft.com/office/drawing/2014/main" id="{CBB2B93D-9BB4-4F86-BD11-6F8129FBB0AC}"/>
              </a:ext>
            </a:extLst>
          </p:cNvPr>
          <p:cNvSpPr txBox="1"/>
          <p:nvPr/>
        </p:nvSpPr>
        <p:spPr>
          <a:xfrm>
            <a:off x="2846679" y="2472112"/>
            <a:ext cx="712837" cy="276999"/>
          </a:xfrm>
          <a:prstGeom prst="rect">
            <a:avLst/>
          </a:prstGeom>
          <a:noFill/>
        </p:spPr>
        <p:txBody>
          <a:bodyPr wrap="square" rtlCol="0">
            <a:spAutoFit/>
          </a:bodyPr>
          <a:lstStyle/>
          <a:p>
            <a:pPr algn="r"/>
            <a:r>
              <a:rPr lang="en-ZA" sz="1200" dirty="0">
                <a:solidFill>
                  <a:srgbClr val="000000"/>
                </a:solidFill>
                <a:latin typeface="Gotham Medium" panose="02000603030000020004" pitchFamily="2" charset="0"/>
              </a:rPr>
              <a:t>Egypt</a:t>
            </a:r>
          </a:p>
        </p:txBody>
      </p:sp>
      <p:sp>
        <p:nvSpPr>
          <p:cNvPr id="37" name="Rectangle 36">
            <a:extLst>
              <a:ext uri="{FF2B5EF4-FFF2-40B4-BE49-F238E27FC236}">
                <a16:creationId xmlns:a16="http://schemas.microsoft.com/office/drawing/2014/main" id="{801899AC-C577-4453-B752-7E1D5C61C684}"/>
              </a:ext>
            </a:extLst>
          </p:cNvPr>
          <p:cNvSpPr/>
          <p:nvPr/>
        </p:nvSpPr>
        <p:spPr>
          <a:xfrm>
            <a:off x="9727161" y="6415801"/>
            <a:ext cx="2111475" cy="246221"/>
          </a:xfrm>
          <a:prstGeom prst="rect">
            <a:avLst/>
          </a:prstGeom>
        </p:spPr>
        <p:txBody>
          <a:bodyPr wrap="none">
            <a:spAutoFit/>
          </a:bodyPr>
          <a:lstStyle/>
          <a:p>
            <a:pPr algn="r"/>
            <a:r>
              <a:rPr lang="en-ZA" sz="1000" dirty="0">
                <a:solidFill>
                  <a:srgbClr val="26333B"/>
                </a:solidFill>
                <a:latin typeface="Gotham Medium" panose="02000603030000020004" pitchFamily="2" charset="0"/>
              </a:rPr>
              <a:t>Artificial Intelligence in Africa</a:t>
            </a:r>
          </a:p>
        </p:txBody>
      </p:sp>
      <p:sp>
        <p:nvSpPr>
          <p:cNvPr id="2" name="Rectangle 1">
            <a:extLst>
              <a:ext uri="{FF2B5EF4-FFF2-40B4-BE49-F238E27FC236}">
                <a16:creationId xmlns:a16="http://schemas.microsoft.com/office/drawing/2014/main" id="{2243F611-0B78-483A-A2AB-B8BBE679E312}"/>
              </a:ext>
            </a:extLst>
          </p:cNvPr>
          <p:cNvSpPr/>
          <p:nvPr/>
        </p:nvSpPr>
        <p:spPr>
          <a:xfrm>
            <a:off x="349853" y="1751272"/>
            <a:ext cx="3194865" cy="523220"/>
          </a:xfrm>
          <a:prstGeom prst="rect">
            <a:avLst/>
          </a:prstGeom>
        </p:spPr>
        <p:txBody>
          <a:bodyPr wrap="square">
            <a:spAutoFit/>
          </a:bodyPr>
          <a:lstStyle/>
          <a:p>
            <a:r>
              <a:rPr lang="en-US" sz="1400" dirty="0">
                <a:latin typeface="Gotham Medium" panose="02000603030000020004" pitchFamily="2" charset="0"/>
              </a:rPr>
              <a:t>Countries where most progress is being made.</a:t>
            </a:r>
            <a:endParaRPr lang="en-ZA" sz="1400" dirty="0">
              <a:latin typeface="Gotham Medium" panose="02000603030000020004" pitchFamily="2" charset="0"/>
            </a:endParaRPr>
          </a:p>
        </p:txBody>
      </p:sp>
      <p:sp>
        <p:nvSpPr>
          <p:cNvPr id="3" name="Rectangle 2">
            <a:extLst>
              <a:ext uri="{FF2B5EF4-FFF2-40B4-BE49-F238E27FC236}">
                <a16:creationId xmlns:a16="http://schemas.microsoft.com/office/drawing/2014/main" id="{620BB7EB-FAE8-4964-A6DE-5E3F8C41DAFC}"/>
              </a:ext>
            </a:extLst>
          </p:cNvPr>
          <p:cNvSpPr/>
          <p:nvPr/>
        </p:nvSpPr>
        <p:spPr>
          <a:xfrm>
            <a:off x="4241719" y="1752130"/>
            <a:ext cx="3191899" cy="307777"/>
          </a:xfrm>
          <a:prstGeom prst="rect">
            <a:avLst/>
          </a:prstGeom>
        </p:spPr>
        <p:txBody>
          <a:bodyPr wrap="none">
            <a:spAutoFit/>
          </a:bodyPr>
          <a:lstStyle/>
          <a:p>
            <a:r>
              <a:rPr lang="en-ZA" sz="1400" dirty="0">
                <a:latin typeface="Gotham Medium" panose="02000603030000020004" pitchFamily="2" charset="0"/>
              </a:rPr>
              <a:t>Specific sectors being impacted. </a:t>
            </a:r>
          </a:p>
        </p:txBody>
      </p:sp>
      <p:sp>
        <p:nvSpPr>
          <p:cNvPr id="6" name="Rectangle 5">
            <a:extLst>
              <a:ext uri="{FF2B5EF4-FFF2-40B4-BE49-F238E27FC236}">
                <a16:creationId xmlns:a16="http://schemas.microsoft.com/office/drawing/2014/main" id="{237DD8B5-5355-4B4F-B0E3-71D63A8B20E5}"/>
              </a:ext>
            </a:extLst>
          </p:cNvPr>
          <p:cNvSpPr/>
          <p:nvPr/>
        </p:nvSpPr>
        <p:spPr>
          <a:xfrm>
            <a:off x="8049086" y="1740992"/>
            <a:ext cx="4302160" cy="523220"/>
          </a:xfrm>
          <a:prstGeom prst="rect">
            <a:avLst/>
          </a:prstGeom>
        </p:spPr>
        <p:txBody>
          <a:bodyPr wrap="square">
            <a:spAutoFit/>
          </a:bodyPr>
          <a:lstStyle/>
          <a:p>
            <a:r>
              <a:rPr lang="en-US" sz="1400" dirty="0">
                <a:latin typeface="Gotham Medium" panose="02000603030000020004" pitchFamily="2" charset="0"/>
              </a:rPr>
              <a:t>Companies and startups which are successfully using AI to address challenges.</a:t>
            </a:r>
            <a:endParaRPr lang="en-ZA" sz="1400" dirty="0">
              <a:latin typeface="Gotham Medium" panose="02000603030000020004" pitchFamily="2" charset="0"/>
            </a:endParaRPr>
          </a:p>
        </p:txBody>
      </p:sp>
    </p:spTree>
    <p:extLst>
      <p:ext uri="{BB962C8B-B14F-4D97-AF65-F5344CB8AC3E}">
        <p14:creationId xmlns:p14="http://schemas.microsoft.com/office/powerpoint/2010/main" val="126932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E7887F-431D-428F-B453-236573923648}"/>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solidFill>
                  <a:schemeClr val="bg1"/>
                </a:solidFill>
              </a:rPr>
              <a:t>www.kuvora.com</a:t>
            </a:r>
          </a:p>
        </p:txBody>
      </p:sp>
      <p:sp>
        <p:nvSpPr>
          <p:cNvPr id="5" name="TextBox 4">
            <a:extLst>
              <a:ext uri="{FF2B5EF4-FFF2-40B4-BE49-F238E27FC236}">
                <a16:creationId xmlns:a16="http://schemas.microsoft.com/office/drawing/2014/main" id="{BEE13095-522A-4D90-96DD-3401468F0865}"/>
              </a:ext>
            </a:extLst>
          </p:cNvPr>
          <p:cNvSpPr txBox="1"/>
          <p:nvPr/>
        </p:nvSpPr>
        <p:spPr>
          <a:xfrm>
            <a:off x="1098742" y="2663104"/>
            <a:ext cx="9700226" cy="1107996"/>
          </a:xfrm>
          <a:prstGeom prst="rect">
            <a:avLst/>
          </a:prstGeom>
          <a:noFill/>
        </p:spPr>
        <p:txBody>
          <a:bodyPr wrap="square" rtlCol="0">
            <a:spAutoFit/>
          </a:bodyPr>
          <a:lstStyle/>
          <a:p>
            <a:pPr algn="ctr"/>
            <a:r>
              <a:rPr lang="en-ZA" sz="6600" dirty="0">
                <a:solidFill>
                  <a:schemeClr val="bg1"/>
                </a:solidFill>
                <a:latin typeface="Gotham Medium" panose="02000603030000020004" pitchFamily="2" charset="0"/>
              </a:rPr>
              <a:t>Causes for Concern</a:t>
            </a:r>
          </a:p>
        </p:txBody>
      </p:sp>
      <p:cxnSp>
        <p:nvCxnSpPr>
          <p:cNvPr id="7" name="Straight Connector 6">
            <a:extLst>
              <a:ext uri="{FF2B5EF4-FFF2-40B4-BE49-F238E27FC236}">
                <a16:creationId xmlns:a16="http://schemas.microsoft.com/office/drawing/2014/main" id="{A4BD728A-DA52-4AA0-9556-4DD4C12851BB}"/>
              </a:ext>
            </a:extLst>
          </p:cNvPr>
          <p:cNvCxnSpPr/>
          <p:nvPr/>
        </p:nvCxnSpPr>
        <p:spPr>
          <a:xfrm>
            <a:off x="5029200" y="4035973"/>
            <a:ext cx="1839311"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961E00EA-CB35-4BAB-AC0B-624B02DDBD01}"/>
              </a:ext>
            </a:extLst>
          </p:cNvPr>
          <p:cNvSpPr/>
          <p:nvPr/>
        </p:nvSpPr>
        <p:spPr>
          <a:xfrm>
            <a:off x="9727161" y="6415801"/>
            <a:ext cx="2111475" cy="246221"/>
          </a:xfrm>
          <a:prstGeom prst="rect">
            <a:avLst/>
          </a:prstGeom>
        </p:spPr>
        <p:txBody>
          <a:bodyPr wrap="none">
            <a:spAutoFit/>
          </a:bodyPr>
          <a:lstStyle/>
          <a:p>
            <a:pPr algn="r"/>
            <a:r>
              <a:rPr lang="en-ZA" sz="1000" dirty="0">
                <a:solidFill>
                  <a:schemeClr val="bg1"/>
                </a:solidFill>
                <a:latin typeface="Gotham Medium" panose="02000603030000020004" pitchFamily="2" charset="0"/>
              </a:rPr>
              <a:t>Artificial Intelligence in Africa</a:t>
            </a:r>
          </a:p>
        </p:txBody>
      </p:sp>
    </p:spTree>
    <p:extLst>
      <p:ext uri="{BB962C8B-B14F-4D97-AF65-F5344CB8AC3E}">
        <p14:creationId xmlns:p14="http://schemas.microsoft.com/office/powerpoint/2010/main" val="91267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0E9FDF-9BB2-4972-9114-E714FED26FAE}"/>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www.kuvora.com</a:t>
            </a:r>
          </a:p>
        </p:txBody>
      </p:sp>
      <p:sp>
        <p:nvSpPr>
          <p:cNvPr id="2" name="Rectangle 1">
            <a:extLst>
              <a:ext uri="{FF2B5EF4-FFF2-40B4-BE49-F238E27FC236}">
                <a16:creationId xmlns:a16="http://schemas.microsoft.com/office/drawing/2014/main" id="{919B3DBD-1AC4-44EB-B9A2-95339A51C399}"/>
              </a:ext>
            </a:extLst>
          </p:cNvPr>
          <p:cNvSpPr/>
          <p:nvPr/>
        </p:nvSpPr>
        <p:spPr>
          <a:xfrm>
            <a:off x="4443469" y="1590455"/>
            <a:ext cx="3423991" cy="800219"/>
          </a:xfrm>
          <a:prstGeom prst="rect">
            <a:avLst/>
          </a:prstGeom>
        </p:spPr>
        <p:txBody>
          <a:bodyPr wrap="square">
            <a:spAutoFit/>
          </a:bodyPr>
          <a:lstStyle/>
          <a:p>
            <a:pPr algn="ctr"/>
            <a:r>
              <a:rPr lang="en-US" sz="2800" dirty="0">
                <a:solidFill>
                  <a:srgbClr val="37C4B4"/>
                </a:solidFill>
                <a:latin typeface="Gotham Medium" panose="02000603030000020004" pitchFamily="2" charset="0"/>
              </a:rPr>
              <a:t>&gt;60% </a:t>
            </a:r>
          </a:p>
          <a:p>
            <a:pPr algn="ctr"/>
            <a:r>
              <a:rPr lang="en-US" dirty="0">
                <a:solidFill>
                  <a:srgbClr val="37C4B4"/>
                </a:solidFill>
                <a:latin typeface="Gotham Medium" panose="02000603030000020004" pitchFamily="2" charset="0"/>
              </a:rPr>
              <a:t>of Africans </a:t>
            </a:r>
            <a:r>
              <a:rPr lang="en-US" sz="1600" dirty="0">
                <a:solidFill>
                  <a:srgbClr val="37C4B4"/>
                </a:solidFill>
                <a:latin typeface="Gotham Medium" panose="02000603030000020004" pitchFamily="2" charset="0"/>
              </a:rPr>
              <a:t>not online </a:t>
            </a:r>
          </a:p>
        </p:txBody>
      </p:sp>
      <p:sp>
        <p:nvSpPr>
          <p:cNvPr id="29" name="Rectangle 28">
            <a:extLst>
              <a:ext uri="{FF2B5EF4-FFF2-40B4-BE49-F238E27FC236}">
                <a16:creationId xmlns:a16="http://schemas.microsoft.com/office/drawing/2014/main" id="{FE837888-A2DD-457A-8D35-3495D0DC211E}"/>
              </a:ext>
            </a:extLst>
          </p:cNvPr>
          <p:cNvSpPr/>
          <p:nvPr/>
        </p:nvSpPr>
        <p:spPr>
          <a:xfrm>
            <a:off x="307964" y="1451956"/>
            <a:ext cx="3423991" cy="1077218"/>
          </a:xfrm>
          <a:prstGeom prst="rect">
            <a:avLst/>
          </a:prstGeom>
        </p:spPr>
        <p:txBody>
          <a:bodyPr wrap="square">
            <a:spAutoFit/>
          </a:bodyPr>
          <a:lstStyle/>
          <a:p>
            <a:pPr algn="ctr"/>
            <a:r>
              <a:rPr lang="en-US" sz="2800" dirty="0">
                <a:solidFill>
                  <a:srgbClr val="37C4B4"/>
                </a:solidFill>
                <a:latin typeface="Gotham Medium" panose="02000603030000020004" pitchFamily="2" charset="0"/>
              </a:rPr>
              <a:t>Limited</a:t>
            </a:r>
            <a:r>
              <a:rPr lang="en-US" dirty="0">
                <a:solidFill>
                  <a:srgbClr val="37C4B4"/>
                </a:solidFill>
                <a:latin typeface="Gotham Medium" panose="02000603030000020004" pitchFamily="2" charset="0"/>
              </a:rPr>
              <a:t> </a:t>
            </a:r>
          </a:p>
          <a:p>
            <a:pPr algn="ctr"/>
            <a:r>
              <a:rPr lang="en-US" dirty="0">
                <a:solidFill>
                  <a:srgbClr val="37C4B4"/>
                </a:solidFill>
                <a:latin typeface="Gotham Medium" panose="02000603030000020004" pitchFamily="2" charset="0"/>
              </a:rPr>
              <a:t>number of African researchers and AI talent</a:t>
            </a:r>
          </a:p>
        </p:txBody>
      </p:sp>
      <p:sp>
        <p:nvSpPr>
          <p:cNvPr id="30" name="Rectangle 29">
            <a:extLst>
              <a:ext uri="{FF2B5EF4-FFF2-40B4-BE49-F238E27FC236}">
                <a16:creationId xmlns:a16="http://schemas.microsoft.com/office/drawing/2014/main" id="{CDFEB2EE-A96B-4E69-AA0C-4B43E11900BF}"/>
              </a:ext>
            </a:extLst>
          </p:cNvPr>
          <p:cNvSpPr/>
          <p:nvPr/>
        </p:nvSpPr>
        <p:spPr>
          <a:xfrm>
            <a:off x="8081672" y="1617753"/>
            <a:ext cx="3955553" cy="800219"/>
          </a:xfrm>
          <a:prstGeom prst="rect">
            <a:avLst/>
          </a:prstGeom>
        </p:spPr>
        <p:txBody>
          <a:bodyPr wrap="square">
            <a:spAutoFit/>
          </a:bodyPr>
          <a:lstStyle/>
          <a:p>
            <a:pPr algn="ctr"/>
            <a:r>
              <a:rPr lang="en-US" sz="2800" dirty="0">
                <a:solidFill>
                  <a:srgbClr val="37C4B4"/>
                </a:solidFill>
                <a:latin typeface="Gotham Medium" panose="02000603030000020004" pitchFamily="2" charset="0"/>
              </a:rPr>
              <a:t>Underrepresentation</a:t>
            </a:r>
          </a:p>
          <a:p>
            <a:pPr algn="ctr"/>
            <a:r>
              <a:rPr lang="en-US" dirty="0">
                <a:solidFill>
                  <a:srgbClr val="37C4B4"/>
                </a:solidFill>
                <a:latin typeface="Gotham Medium" panose="02000603030000020004" pitchFamily="2" charset="0"/>
              </a:rPr>
              <a:t> of Africa and Africans globally</a:t>
            </a:r>
          </a:p>
        </p:txBody>
      </p:sp>
      <p:pic>
        <p:nvPicPr>
          <p:cNvPr id="6" name="Picture 5">
            <a:extLst>
              <a:ext uri="{FF2B5EF4-FFF2-40B4-BE49-F238E27FC236}">
                <a16:creationId xmlns:a16="http://schemas.microsoft.com/office/drawing/2014/main" id="{B397E783-1AD2-451C-97C4-B167F6DF26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84" r="-284" b="16305"/>
          <a:stretch/>
        </p:blipFill>
        <p:spPr>
          <a:xfrm>
            <a:off x="1343702" y="4972204"/>
            <a:ext cx="1304174" cy="1091526"/>
          </a:xfrm>
          <a:prstGeom prst="rect">
            <a:avLst/>
          </a:prstGeom>
        </p:spPr>
      </p:pic>
      <p:sp>
        <p:nvSpPr>
          <p:cNvPr id="8" name="TextBox 7">
            <a:extLst>
              <a:ext uri="{FF2B5EF4-FFF2-40B4-BE49-F238E27FC236}">
                <a16:creationId xmlns:a16="http://schemas.microsoft.com/office/drawing/2014/main" id="{56AF63D6-9549-4224-A93D-43D1E4B90DE4}"/>
              </a:ext>
            </a:extLst>
          </p:cNvPr>
          <p:cNvSpPr txBox="1"/>
          <p:nvPr/>
        </p:nvSpPr>
        <p:spPr>
          <a:xfrm>
            <a:off x="2510866" y="4717095"/>
            <a:ext cx="1158103" cy="1569660"/>
          </a:xfrm>
          <a:prstGeom prst="rect">
            <a:avLst/>
          </a:prstGeom>
          <a:noFill/>
        </p:spPr>
        <p:txBody>
          <a:bodyPr wrap="square" rtlCol="0">
            <a:spAutoFit/>
          </a:bodyPr>
          <a:lstStyle/>
          <a:p>
            <a:r>
              <a:rPr lang="en-ZA" sz="9600" dirty="0"/>
              <a:t>]</a:t>
            </a:r>
          </a:p>
        </p:txBody>
      </p:sp>
      <p:sp>
        <p:nvSpPr>
          <p:cNvPr id="36" name="TextBox 35">
            <a:extLst>
              <a:ext uri="{FF2B5EF4-FFF2-40B4-BE49-F238E27FC236}">
                <a16:creationId xmlns:a16="http://schemas.microsoft.com/office/drawing/2014/main" id="{4B55D91C-887E-4C56-8FAB-47D6CF8A88B3}"/>
              </a:ext>
            </a:extLst>
          </p:cNvPr>
          <p:cNvSpPr txBox="1"/>
          <p:nvPr/>
        </p:nvSpPr>
        <p:spPr>
          <a:xfrm rot="10800000" flipH="1">
            <a:off x="-421338" y="4914953"/>
            <a:ext cx="1990997" cy="1569660"/>
          </a:xfrm>
          <a:prstGeom prst="rect">
            <a:avLst/>
          </a:prstGeom>
          <a:noFill/>
        </p:spPr>
        <p:txBody>
          <a:bodyPr wrap="square" rtlCol="0">
            <a:spAutoFit/>
          </a:bodyPr>
          <a:lstStyle/>
          <a:p>
            <a:r>
              <a:rPr lang="en-ZA" sz="9600" dirty="0"/>
              <a:t>]</a:t>
            </a:r>
          </a:p>
        </p:txBody>
      </p:sp>
      <p:pic>
        <p:nvPicPr>
          <p:cNvPr id="11" name="Picture 10">
            <a:extLst>
              <a:ext uri="{FF2B5EF4-FFF2-40B4-BE49-F238E27FC236}">
                <a16:creationId xmlns:a16="http://schemas.microsoft.com/office/drawing/2014/main" id="{FE93F2FF-D696-4AF0-8DCA-BE8CC6C0F00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3253"/>
          <a:stretch/>
        </p:blipFill>
        <p:spPr>
          <a:xfrm>
            <a:off x="5020927" y="4914953"/>
            <a:ext cx="1517336" cy="1316243"/>
          </a:xfrm>
          <a:prstGeom prst="rect">
            <a:avLst/>
          </a:prstGeom>
        </p:spPr>
      </p:pic>
      <p:pic>
        <p:nvPicPr>
          <p:cNvPr id="15" name="Picture 14">
            <a:extLst>
              <a:ext uri="{FF2B5EF4-FFF2-40B4-BE49-F238E27FC236}">
                <a16:creationId xmlns:a16="http://schemas.microsoft.com/office/drawing/2014/main" id="{86A2A53A-0C05-416D-AC66-83158269A29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80098" y="4746525"/>
            <a:ext cx="2111475" cy="2111475"/>
          </a:xfrm>
          <a:prstGeom prst="rect">
            <a:avLst/>
          </a:prstGeom>
        </p:spPr>
      </p:pic>
      <p:pic>
        <p:nvPicPr>
          <p:cNvPr id="41" name="Picture 40">
            <a:extLst>
              <a:ext uri="{FF2B5EF4-FFF2-40B4-BE49-F238E27FC236}">
                <a16:creationId xmlns:a16="http://schemas.microsoft.com/office/drawing/2014/main" id="{41A90842-066D-453F-B2B7-6DB2FB9EBE6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16451"/>
          <a:stretch/>
        </p:blipFill>
        <p:spPr>
          <a:xfrm>
            <a:off x="10608309" y="5739694"/>
            <a:ext cx="749205" cy="625956"/>
          </a:xfrm>
          <a:prstGeom prst="rect">
            <a:avLst/>
          </a:prstGeom>
        </p:spPr>
      </p:pic>
      <p:pic>
        <p:nvPicPr>
          <p:cNvPr id="22" name="Picture 21">
            <a:extLst>
              <a:ext uri="{FF2B5EF4-FFF2-40B4-BE49-F238E27FC236}">
                <a16:creationId xmlns:a16="http://schemas.microsoft.com/office/drawing/2014/main" id="{520F5A1D-602F-476F-A869-1297705C130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20056" t="4038" r="22266" b="15171"/>
          <a:stretch/>
        </p:blipFill>
        <p:spPr>
          <a:xfrm>
            <a:off x="8594455" y="5034581"/>
            <a:ext cx="571286" cy="800220"/>
          </a:xfrm>
          <a:prstGeom prst="rect">
            <a:avLst/>
          </a:prstGeom>
        </p:spPr>
      </p:pic>
      <p:sp>
        <p:nvSpPr>
          <p:cNvPr id="45" name="TextBox 44">
            <a:extLst>
              <a:ext uri="{FF2B5EF4-FFF2-40B4-BE49-F238E27FC236}">
                <a16:creationId xmlns:a16="http://schemas.microsoft.com/office/drawing/2014/main" id="{E14DA89A-4A2D-4519-A1C7-591ED62FD739}"/>
              </a:ext>
            </a:extLst>
          </p:cNvPr>
          <p:cNvSpPr txBox="1"/>
          <p:nvPr/>
        </p:nvSpPr>
        <p:spPr>
          <a:xfrm>
            <a:off x="319282" y="862471"/>
            <a:ext cx="10920248" cy="553998"/>
          </a:xfrm>
          <a:prstGeom prst="rect">
            <a:avLst/>
          </a:prstGeom>
          <a:noFill/>
        </p:spPr>
        <p:txBody>
          <a:bodyPr wrap="square" rtlCol="0" anchor="ctr">
            <a:spAutoFit/>
          </a:bodyPr>
          <a:lstStyle/>
          <a:p>
            <a:r>
              <a:rPr lang="en-ZA" sz="3000" dirty="0">
                <a:solidFill>
                  <a:srgbClr val="FDBD17"/>
                </a:solidFill>
                <a:latin typeface="Gotham Medium" panose="02000603030000020004" pitchFamily="2" charset="0"/>
              </a:rPr>
              <a:t>Market challenges</a:t>
            </a:r>
          </a:p>
        </p:txBody>
      </p:sp>
      <p:sp>
        <p:nvSpPr>
          <p:cNvPr id="16" name="TextBox 15">
            <a:extLst>
              <a:ext uri="{FF2B5EF4-FFF2-40B4-BE49-F238E27FC236}">
                <a16:creationId xmlns:a16="http://schemas.microsoft.com/office/drawing/2014/main" id="{2DD28EF8-179F-40DF-8334-C7C73EBB7385}"/>
              </a:ext>
            </a:extLst>
          </p:cNvPr>
          <p:cNvSpPr txBox="1"/>
          <p:nvPr/>
        </p:nvSpPr>
        <p:spPr>
          <a:xfrm>
            <a:off x="294291" y="276889"/>
            <a:ext cx="10920248" cy="646331"/>
          </a:xfrm>
          <a:prstGeom prst="rect">
            <a:avLst/>
          </a:prstGeom>
          <a:noFill/>
        </p:spPr>
        <p:txBody>
          <a:bodyPr wrap="square" rtlCol="0" anchor="ctr">
            <a:spAutoFit/>
          </a:bodyPr>
          <a:lstStyle/>
          <a:p>
            <a:r>
              <a:rPr lang="en-ZA" sz="3600" dirty="0">
                <a:solidFill>
                  <a:schemeClr val="tx1">
                    <a:lumMod val="50000"/>
                    <a:lumOff val="50000"/>
                  </a:schemeClr>
                </a:solidFill>
                <a:latin typeface="Gotham Medium" panose="02000603030000020004" pitchFamily="2" charset="0"/>
              </a:rPr>
              <a:t>Causes for concern</a:t>
            </a:r>
          </a:p>
        </p:txBody>
      </p:sp>
      <p:sp>
        <p:nvSpPr>
          <p:cNvPr id="17" name="Rectangle 16">
            <a:extLst>
              <a:ext uri="{FF2B5EF4-FFF2-40B4-BE49-F238E27FC236}">
                <a16:creationId xmlns:a16="http://schemas.microsoft.com/office/drawing/2014/main" id="{32848EE1-3631-403C-9AD7-990F3C4D70B7}"/>
              </a:ext>
            </a:extLst>
          </p:cNvPr>
          <p:cNvSpPr/>
          <p:nvPr/>
        </p:nvSpPr>
        <p:spPr>
          <a:xfrm>
            <a:off x="9727161" y="6415801"/>
            <a:ext cx="2111475" cy="246221"/>
          </a:xfrm>
          <a:prstGeom prst="rect">
            <a:avLst/>
          </a:prstGeom>
        </p:spPr>
        <p:txBody>
          <a:bodyPr wrap="none">
            <a:spAutoFit/>
          </a:bodyPr>
          <a:lstStyle/>
          <a:p>
            <a:pPr algn="r"/>
            <a:r>
              <a:rPr lang="en-ZA" sz="1000" dirty="0">
                <a:solidFill>
                  <a:srgbClr val="26333B"/>
                </a:solidFill>
                <a:latin typeface="Gotham Medium" panose="02000603030000020004" pitchFamily="2" charset="0"/>
              </a:rPr>
              <a:t>Artificial Intelligence in Africa</a:t>
            </a:r>
          </a:p>
        </p:txBody>
      </p:sp>
      <p:sp>
        <p:nvSpPr>
          <p:cNvPr id="3" name="Rectangle 2">
            <a:extLst>
              <a:ext uri="{FF2B5EF4-FFF2-40B4-BE49-F238E27FC236}">
                <a16:creationId xmlns:a16="http://schemas.microsoft.com/office/drawing/2014/main" id="{AA4E81CA-69A8-4F61-9853-3767D3BDB323}"/>
              </a:ext>
            </a:extLst>
          </p:cNvPr>
          <p:cNvSpPr/>
          <p:nvPr/>
        </p:nvSpPr>
        <p:spPr>
          <a:xfrm>
            <a:off x="496492" y="2620590"/>
            <a:ext cx="3545927" cy="2308324"/>
          </a:xfrm>
          <a:prstGeom prst="rect">
            <a:avLst/>
          </a:prstGeom>
        </p:spPr>
        <p:txBody>
          <a:bodyPr wrap="square">
            <a:spAutoFit/>
          </a:bodyPr>
          <a:lstStyle/>
          <a:p>
            <a:pPr marL="285750" indent="-285750">
              <a:buFont typeface="Arial" panose="020B0604020202020204" pitchFamily="34" charset="0"/>
              <a:buChar char="•"/>
            </a:pPr>
            <a:r>
              <a:rPr lang="en-US" dirty="0"/>
              <a:t>Education systems will need to adapt quickly</a:t>
            </a:r>
          </a:p>
          <a:p>
            <a:pPr marL="285750" indent="-285750">
              <a:buFont typeface="Arial" panose="020B0604020202020204" pitchFamily="34" charset="0"/>
              <a:buChar char="•"/>
            </a:pPr>
            <a:r>
              <a:rPr lang="en-US" dirty="0"/>
              <a:t>In Africa, educational institutions have only recently begun to narrow the gap</a:t>
            </a:r>
          </a:p>
          <a:p>
            <a:pPr marL="285750" indent="-285750">
              <a:buFont typeface="Arial" panose="020B0604020202020204" pitchFamily="34" charset="0"/>
              <a:buChar char="•"/>
            </a:pPr>
            <a:r>
              <a:rPr lang="en-US" dirty="0"/>
              <a:t>Recruiting AI talent is an ongoing pressure point: The right data scientists</a:t>
            </a:r>
          </a:p>
        </p:txBody>
      </p:sp>
      <p:sp>
        <p:nvSpPr>
          <p:cNvPr id="5" name="Rectangle 4">
            <a:extLst>
              <a:ext uri="{FF2B5EF4-FFF2-40B4-BE49-F238E27FC236}">
                <a16:creationId xmlns:a16="http://schemas.microsoft.com/office/drawing/2014/main" id="{D7E5199A-E0AC-4CC7-ADBD-058D8D0D7307}"/>
              </a:ext>
            </a:extLst>
          </p:cNvPr>
          <p:cNvSpPr/>
          <p:nvPr/>
        </p:nvSpPr>
        <p:spPr>
          <a:xfrm>
            <a:off x="4338200" y="2594379"/>
            <a:ext cx="3358464" cy="1477328"/>
          </a:xfrm>
          <a:prstGeom prst="rect">
            <a:avLst/>
          </a:prstGeom>
        </p:spPr>
        <p:txBody>
          <a:bodyPr wrap="square">
            <a:spAutoFit/>
          </a:bodyPr>
          <a:lstStyle/>
          <a:p>
            <a:pPr marL="285750" indent="-285750">
              <a:buFont typeface="Arial" panose="020B0604020202020204" pitchFamily="34" charset="0"/>
              <a:buChar char="•"/>
            </a:pPr>
            <a:r>
              <a:rPr lang="en-US" dirty="0"/>
              <a:t>Broadband coverage will need to expand rapidly, specifically in rural areas in order for all citizens and businesses to reap the benefit</a:t>
            </a:r>
            <a:endParaRPr lang="en-ZA" dirty="0"/>
          </a:p>
        </p:txBody>
      </p:sp>
      <p:sp>
        <p:nvSpPr>
          <p:cNvPr id="9" name="Rectangle 8">
            <a:extLst>
              <a:ext uri="{FF2B5EF4-FFF2-40B4-BE49-F238E27FC236}">
                <a16:creationId xmlns:a16="http://schemas.microsoft.com/office/drawing/2014/main" id="{FCAD810D-44D4-447D-83A7-9F452B205572}"/>
              </a:ext>
            </a:extLst>
          </p:cNvPr>
          <p:cNvSpPr/>
          <p:nvPr/>
        </p:nvSpPr>
        <p:spPr>
          <a:xfrm>
            <a:off x="7992445" y="2578863"/>
            <a:ext cx="4087260" cy="2031325"/>
          </a:xfrm>
          <a:prstGeom prst="rect">
            <a:avLst/>
          </a:prstGeom>
        </p:spPr>
        <p:txBody>
          <a:bodyPr wrap="square">
            <a:spAutoFit/>
          </a:bodyPr>
          <a:lstStyle/>
          <a:p>
            <a:pPr marL="285750" indent="-285750">
              <a:buFont typeface="Arial" panose="020B0604020202020204" pitchFamily="34" charset="0"/>
              <a:buChar char="•"/>
            </a:pPr>
            <a:r>
              <a:rPr lang="en-US" dirty="0"/>
              <a:t>In 2018, more than 100 researchers were denied visas to enter Canada for </a:t>
            </a:r>
            <a:r>
              <a:rPr lang="en-US" dirty="0" err="1"/>
              <a:t>NeurIPS</a:t>
            </a:r>
            <a:r>
              <a:rPr lang="en-US" dirty="0"/>
              <a: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Ensuring a deeper, broader, and more accessible pool of data is available will also be key to enable researchers, developers, and users to drive AI.</a:t>
            </a:r>
          </a:p>
        </p:txBody>
      </p:sp>
    </p:spTree>
    <p:extLst>
      <p:ext uri="{BB962C8B-B14F-4D97-AF65-F5344CB8AC3E}">
        <p14:creationId xmlns:p14="http://schemas.microsoft.com/office/powerpoint/2010/main" val="64469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0E9FDF-9BB2-4972-9114-E714FED26FAE}"/>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26333B"/>
                </a:solidFill>
                <a:latin typeface="Gotham Medium" panose="020006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www.kuvora.com</a:t>
            </a:r>
          </a:p>
        </p:txBody>
      </p:sp>
      <p:sp>
        <p:nvSpPr>
          <p:cNvPr id="14" name="TextBox 13">
            <a:extLst>
              <a:ext uri="{FF2B5EF4-FFF2-40B4-BE49-F238E27FC236}">
                <a16:creationId xmlns:a16="http://schemas.microsoft.com/office/drawing/2014/main" id="{2FC31D05-D075-46FB-8FFB-7E5EA5D25D60}"/>
              </a:ext>
            </a:extLst>
          </p:cNvPr>
          <p:cNvSpPr txBox="1"/>
          <p:nvPr/>
        </p:nvSpPr>
        <p:spPr>
          <a:xfrm>
            <a:off x="319282" y="862471"/>
            <a:ext cx="10920248" cy="553998"/>
          </a:xfrm>
          <a:prstGeom prst="rect">
            <a:avLst/>
          </a:prstGeom>
          <a:noFill/>
        </p:spPr>
        <p:txBody>
          <a:bodyPr wrap="square" rtlCol="0" anchor="ctr">
            <a:spAutoFit/>
          </a:bodyPr>
          <a:lstStyle/>
          <a:p>
            <a:r>
              <a:rPr lang="en-ZA" sz="3000" dirty="0">
                <a:solidFill>
                  <a:srgbClr val="FDBD17"/>
                </a:solidFill>
                <a:latin typeface="Gotham Medium" panose="02000603030000020004" pitchFamily="2" charset="0"/>
              </a:rPr>
              <a:t>Regulatory &amp; Structural Concerns</a:t>
            </a:r>
          </a:p>
        </p:txBody>
      </p:sp>
      <p:pic>
        <p:nvPicPr>
          <p:cNvPr id="5" name="Picture 4">
            <a:extLst>
              <a:ext uri="{FF2B5EF4-FFF2-40B4-BE49-F238E27FC236}">
                <a16:creationId xmlns:a16="http://schemas.microsoft.com/office/drawing/2014/main" id="{AF4DD824-3168-4F26-BE73-D793488D45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4844" y="1517743"/>
            <a:ext cx="2158080" cy="1405519"/>
          </a:xfrm>
          <a:prstGeom prst="rect">
            <a:avLst/>
          </a:prstGeom>
        </p:spPr>
      </p:pic>
      <p:pic>
        <p:nvPicPr>
          <p:cNvPr id="9" name="Picture 8">
            <a:extLst>
              <a:ext uri="{FF2B5EF4-FFF2-40B4-BE49-F238E27FC236}">
                <a16:creationId xmlns:a16="http://schemas.microsoft.com/office/drawing/2014/main" id="{DE809339-BFD0-4BB7-B340-081DC1BB5DB2}"/>
              </a:ext>
            </a:extLst>
          </p:cNvPr>
          <p:cNvPicPr>
            <a:picLocks noChangeAspect="1"/>
          </p:cNvPicPr>
          <p:nvPr/>
        </p:nvPicPr>
        <p:blipFill rotWithShape="1">
          <a:blip r:embed="rId4"/>
          <a:srcRect t="21508"/>
          <a:stretch/>
        </p:blipFill>
        <p:spPr>
          <a:xfrm>
            <a:off x="8738151" y="1428341"/>
            <a:ext cx="2743200" cy="1434305"/>
          </a:xfrm>
          <a:prstGeom prst="rect">
            <a:avLst/>
          </a:prstGeom>
        </p:spPr>
      </p:pic>
      <p:pic>
        <p:nvPicPr>
          <p:cNvPr id="10" name="Picture 9">
            <a:extLst>
              <a:ext uri="{FF2B5EF4-FFF2-40B4-BE49-F238E27FC236}">
                <a16:creationId xmlns:a16="http://schemas.microsoft.com/office/drawing/2014/main" id="{D92392CA-5E95-4D94-A561-E05B3886A943}"/>
              </a:ext>
            </a:extLst>
          </p:cNvPr>
          <p:cNvPicPr>
            <a:picLocks noChangeAspect="1"/>
          </p:cNvPicPr>
          <p:nvPr/>
        </p:nvPicPr>
        <p:blipFill>
          <a:blip r:embed="rId5"/>
          <a:stretch>
            <a:fillRect/>
          </a:stretch>
        </p:blipFill>
        <p:spPr>
          <a:xfrm>
            <a:off x="3300265" y="4331374"/>
            <a:ext cx="1820130" cy="1212451"/>
          </a:xfrm>
          <a:prstGeom prst="rect">
            <a:avLst/>
          </a:prstGeom>
        </p:spPr>
      </p:pic>
      <p:pic>
        <p:nvPicPr>
          <p:cNvPr id="12" name="Picture 11">
            <a:extLst>
              <a:ext uri="{FF2B5EF4-FFF2-40B4-BE49-F238E27FC236}">
                <a16:creationId xmlns:a16="http://schemas.microsoft.com/office/drawing/2014/main" id="{756BAA42-27F7-46F0-8B61-7AA87ADDF500}"/>
              </a:ext>
            </a:extLst>
          </p:cNvPr>
          <p:cNvPicPr>
            <a:picLocks noChangeAspect="1"/>
          </p:cNvPicPr>
          <p:nvPr/>
        </p:nvPicPr>
        <p:blipFill rotWithShape="1">
          <a:blip r:embed="rId6"/>
          <a:srcRect l="14625" r="6696"/>
          <a:stretch/>
        </p:blipFill>
        <p:spPr>
          <a:xfrm>
            <a:off x="4992059" y="1466580"/>
            <a:ext cx="2158080" cy="1327618"/>
          </a:xfrm>
          <a:prstGeom prst="rect">
            <a:avLst/>
          </a:prstGeom>
        </p:spPr>
      </p:pic>
      <p:pic>
        <p:nvPicPr>
          <p:cNvPr id="5122" name="Picture 2" descr="Word with dice on white background- ethics Premium Photo">
            <a:extLst>
              <a:ext uri="{FF2B5EF4-FFF2-40B4-BE49-F238E27FC236}">
                <a16:creationId xmlns:a16="http://schemas.microsoft.com/office/drawing/2014/main" id="{D0E2A0B7-B472-45C1-B7F0-3358F280190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770667" y="3819694"/>
            <a:ext cx="2840497" cy="189215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0A39708-E56A-4B1E-8D6F-CC3E70706D28}"/>
              </a:ext>
            </a:extLst>
          </p:cNvPr>
          <p:cNvSpPr/>
          <p:nvPr/>
        </p:nvSpPr>
        <p:spPr>
          <a:xfrm>
            <a:off x="601447" y="2735700"/>
            <a:ext cx="2802600" cy="528808"/>
          </a:xfrm>
          <a:prstGeom prst="rect">
            <a:avLst/>
          </a:prstGeom>
          <a:solidFill>
            <a:srgbClr val="26333B"/>
          </a:solidFill>
          <a:ln>
            <a:solidFill>
              <a:srgbClr val="26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otham Medium" panose="02000603030000020004" pitchFamily="2" charset="0"/>
              </a:rPr>
              <a:t>Negative AI</a:t>
            </a:r>
            <a:endParaRPr lang="en-ZA" sz="1600" dirty="0">
              <a:latin typeface="Gotham Medium" panose="02000603030000020004" pitchFamily="2" charset="0"/>
            </a:endParaRPr>
          </a:p>
        </p:txBody>
      </p:sp>
      <p:sp>
        <p:nvSpPr>
          <p:cNvPr id="23" name="Rectangle 22">
            <a:extLst>
              <a:ext uri="{FF2B5EF4-FFF2-40B4-BE49-F238E27FC236}">
                <a16:creationId xmlns:a16="http://schemas.microsoft.com/office/drawing/2014/main" id="{9FE937AF-8648-4E71-B40D-4E62187226EB}"/>
              </a:ext>
            </a:extLst>
          </p:cNvPr>
          <p:cNvSpPr/>
          <p:nvPr/>
        </p:nvSpPr>
        <p:spPr>
          <a:xfrm>
            <a:off x="4650851" y="2794198"/>
            <a:ext cx="2840497" cy="504319"/>
          </a:xfrm>
          <a:prstGeom prst="rect">
            <a:avLst/>
          </a:prstGeom>
          <a:solidFill>
            <a:srgbClr val="26333B"/>
          </a:solidFill>
          <a:ln>
            <a:solidFill>
              <a:srgbClr val="26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otham Medium" panose="02000603030000020004" pitchFamily="2" charset="0"/>
              </a:rPr>
              <a:t>AI Integration</a:t>
            </a:r>
            <a:endParaRPr lang="en-ZA" sz="1600" dirty="0">
              <a:latin typeface="Gotham Medium" panose="02000603030000020004" pitchFamily="2" charset="0"/>
            </a:endParaRPr>
          </a:p>
        </p:txBody>
      </p:sp>
      <p:sp>
        <p:nvSpPr>
          <p:cNvPr id="24" name="Rectangle 23">
            <a:extLst>
              <a:ext uri="{FF2B5EF4-FFF2-40B4-BE49-F238E27FC236}">
                <a16:creationId xmlns:a16="http://schemas.microsoft.com/office/drawing/2014/main" id="{279304C2-0DD4-4EB2-901C-9AC11A9C6AFD}"/>
              </a:ext>
            </a:extLst>
          </p:cNvPr>
          <p:cNvSpPr/>
          <p:nvPr/>
        </p:nvSpPr>
        <p:spPr>
          <a:xfrm>
            <a:off x="8689502" y="2718398"/>
            <a:ext cx="2840497" cy="563412"/>
          </a:xfrm>
          <a:prstGeom prst="rect">
            <a:avLst/>
          </a:prstGeom>
          <a:solidFill>
            <a:srgbClr val="26333B"/>
          </a:solidFill>
          <a:ln>
            <a:solidFill>
              <a:srgbClr val="26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otham Medium" panose="02000603030000020004" pitchFamily="2" charset="0"/>
              </a:rPr>
              <a:t>Legal Frameworks</a:t>
            </a:r>
            <a:endParaRPr lang="en-ZA" sz="1600" dirty="0">
              <a:latin typeface="Gotham Medium" panose="02000603030000020004" pitchFamily="2" charset="0"/>
            </a:endParaRPr>
          </a:p>
        </p:txBody>
      </p:sp>
      <p:sp>
        <p:nvSpPr>
          <p:cNvPr id="25" name="Rectangle 24">
            <a:extLst>
              <a:ext uri="{FF2B5EF4-FFF2-40B4-BE49-F238E27FC236}">
                <a16:creationId xmlns:a16="http://schemas.microsoft.com/office/drawing/2014/main" id="{815983B3-B51A-45A3-9825-C84E2F85946D}"/>
              </a:ext>
            </a:extLst>
          </p:cNvPr>
          <p:cNvSpPr/>
          <p:nvPr/>
        </p:nvSpPr>
        <p:spPr>
          <a:xfrm>
            <a:off x="2721076" y="5391420"/>
            <a:ext cx="2840497" cy="504822"/>
          </a:xfrm>
          <a:prstGeom prst="rect">
            <a:avLst/>
          </a:prstGeom>
          <a:solidFill>
            <a:srgbClr val="26333B"/>
          </a:solidFill>
          <a:ln>
            <a:solidFill>
              <a:srgbClr val="26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otham Medium" panose="02000603030000020004" pitchFamily="2" charset="0"/>
              </a:rPr>
              <a:t>Rules of engagement not set</a:t>
            </a:r>
            <a:endParaRPr lang="en-ZA" sz="1600" dirty="0">
              <a:latin typeface="Gotham Medium" panose="02000603030000020004" pitchFamily="2" charset="0"/>
            </a:endParaRPr>
          </a:p>
        </p:txBody>
      </p:sp>
      <p:sp>
        <p:nvSpPr>
          <p:cNvPr id="26" name="Rectangle 25">
            <a:extLst>
              <a:ext uri="{FF2B5EF4-FFF2-40B4-BE49-F238E27FC236}">
                <a16:creationId xmlns:a16="http://schemas.microsoft.com/office/drawing/2014/main" id="{BE0103DB-F2AC-489B-BD95-0E2F54D10262}"/>
              </a:ext>
            </a:extLst>
          </p:cNvPr>
          <p:cNvSpPr/>
          <p:nvPr/>
        </p:nvSpPr>
        <p:spPr>
          <a:xfrm>
            <a:off x="6770667" y="5310160"/>
            <a:ext cx="2840497" cy="553998"/>
          </a:xfrm>
          <a:prstGeom prst="rect">
            <a:avLst/>
          </a:prstGeom>
          <a:solidFill>
            <a:srgbClr val="26333B"/>
          </a:solidFill>
          <a:ln>
            <a:solidFill>
              <a:srgbClr val="263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Gotham Medium" panose="02000603030000020004" pitchFamily="2" charset="0"/>
              </a:rPr>
              <a:t>Ethical Implications</a:t>
            </a:r>
          </a:p>
        </p:txBody>
      </p:sp>
      <p:sp>
        <p:nvSpPr>
          <p:cNvPr id="15" name="TextBox 14">
            <a:extLst>
              <a:ext uri="{FF2B5EF4-FFF2-40B4-BE49-F238E27FC236}">
                <a16:creationId xmlns:a16="http://schemas.microsoft.com/office/drawing/2014/main" id="{5D433297-7573-4616-8D11-BFDA979AA007}"/>
              </a:ext>
            </a:extLst>
          </p:cNvPr>
          <p:cNvSpPr txBox="1"/>
          <p:nvPr/>
        </p:nvSpPr>
        <p:spPr>
          <a:xfrm>
            <a:off x="294291" y="276889"/>
            <a:ext cx="10920248" cy="646331"/>
          </a:xfrm>
          <a:prstGeom prst="rect">
            <a:avLst/>
          </a:prstGeom>
          <a:noFill/>
        </p:spPr>
        <p:txBody>
          <a:bodyPr wrap="square" rtlCol="0" anchor="ctr">
            <a:spAutoFit/>
          </a:bodyPr>
          <a:lstStyle/>
          <a:p>
            <a:r>
              <a:rPr lang="en-ZA" sz="3600" dirty="0">
                <a:solidFill>
                  <a:schemeClr val="tx1">
                    <a:lumMod val="50000"/>
                    <a:lumOff val="50000"/>
                  </a:schemeClr>
                </a:solidFill>
                <a:latin typeface="Gotham Medium" panose="02000603030000020004" pitchFamily="2" charset="0"/>
              </a:rPr>
              <a:t>Causes for concern</a:t>
            </a:r>
          </a:p>
        </p:txBody>
      </p:sp>
      <p:sp>
        <p:nvSpPr>
          <p:cNvPr id="16" name="Rectangle 15">
            <a:extLst>
              <a:ext uri="{FF2B5EF4-FFF2-40B4-BE49-F238E27FC236}">
                <a16:creationId xmlns:a16="http://schemas.microsoft.com/office/drawing/2014/main" id="{1CA3002F-A7C2-443D-8A14-F2080DCEB781}"/>
              </a:ext>
            </a:extLst>
          </p:cNvPr>
          <p:cNvSpPr/>
          <p:nvPr/>
        </p:nvSpPr>
        <p:spPr>
          <a:xfrm>
            <a:off x="9727161" y="6415801"/>
            <a:ext cx="2111475" cy="246221"/>
          </a:xfrm>
          <a:prstGeom prst="rect">
            <a:avLst/>
          </a:prstGeom>
        </p:spPr>
        <p:txBody>
          <a:bodyPr wrap="none">
            <a:spAutoFit/>
          </a:bodyPr>
          <a:lstStyle/>
          <a:p>
            <a:pPr algn="r"/>
            <a:r>
              <a:rPr lang="en-ZA" sz="1000" dirty="0">
                <a:solidFill>
                  <a:srgbClr val="26333B"/>
                </a:solidFill>
                <a:latin typeface="Gotham Medium" panose="02000603030000020004" pitchFamily="2" charset="0"/>
              </a:rPr>
              <a:t>Artificial Intelligence in Africa</a:t>
            </a:r>
          </a:p>
        </p:txBody>
      </p:sp>
      <p:sp>
        <p:nvSpPr>
          <p:cNvPr id="2" name="Rectangle 1">
            <a:extLst>
              <a:ext uri="{FF2B5EF4-FFF2-40B4-BE49-F238E27FC236}">
                <a16:creationId xmlns:a16="http://schemas.microsoft.com/office/drawing/2014/main" id="{7424FA41-4097-457F-A866-9B0E2484CCD6}"/>
              </a:ext>
            </a:extLst>
          </p:cNvPr>
          <p:cNvSpPr/>
          <p:nvPr/>
        </p:nvSpPr>
        <p:spPr>
          <a:xfrm>
            <a:off x="289332" y="3264508"/>
            <a:ext cx="3469104" cy="1015663"/>
          </a:xfrm>
          <a:prstGeom prst="rect">
            <a:avLst/>
          </a:prstGeom>
        </p:spPr>
        <p:txBody>
          <a:bodyPr wrap="square">
            <a:spAutoFit/>
          </a:bodyPr>
          <a:lstStyle/>
          <a:p>
            <a:r>
              <a:rPr lang="en-US" sz="1200" dirty="0">
                <a:latin typeface="Gotham Medium" panose="02000603030000020004" pitchFamily="2" charset="0"/>
              </a:rPr>
              <a:t>Weaker governance structures, transitioning democratic norms, and highly salient ethnic and religious divisions will likely struggle to minimize the damage associated with negative AI.</a:t>
            </a:r>
            <a:endParaRPr lang="en-ZA" sz="1200" dirty="0">
              <a:latin typeface="Gotham Medium" panose="02000603030000020004" pitchFamily="2" charset="0"/>
            </a:endParaRPr>
          </a:p>
        </p:txBody>
      </p:sp>
      <p:sp>
        <p:nvSpPr>
          <p:cNvPr id="3" name="Rectangle 2">
            <a:extLst>
              <a:ext uri="{FF2B5EF4-FFF2-40B4-BE49-F238E27FC236}">
                <a16:creationId xmlns:a16="http://schemas.microsoft.com/office/drawing/2014/main" id="{40B2211F-32A1-44B0-AF25-DB4EF53BB1B0}"/>
              </a:ext>
            </a:extLst>
          </p:cNvPr>
          <p:cNvSpPr/>
          <p:nvPr/>
        </p:nvSpPr>
        <p:spPr>
          <a:xfrm>
            <a:off x="4296462" y="3409601"/>
            <a:ext cx="3523275" cy="461665"/>
          </a:xfrm>
          <a:prstGeom prst="rect">
            <a:avLst/>
          </a:prstGeom>
        </p:spPr>
        <p:txBody>
          <a:bodyPr wrap="square">
            <a:spAutoFit/>
          </a:bodyPr>
          <a:lstStyle/>
          <a:p>
            <a:r>
              <a:rPr lang="en-US" sz="1200" dirty="0">
                <a:latin typeface="Gotham Medium" panose="02000603030000020004" pitchFamily="2" charset="0"/>
              </a:rPr>
              <a:t>Little to no integration of AI into existing structures and plans.</a:t>
            </a:r>
          </a:p>
        </p:txBody>
      </p:sp>
      <p:sp>
        <p:nvSpPr>
          <p:cNvPr id="6" name="Rectangle 5">
            <a:extLst>
              <a:ext uri="{FF2B5EF4-FFF2-40B4-BE49-F238E27FC236}">
                <a16:creationId xmlns:a16="http://schemas.microsoft.com/office/drawing/2014/main" id="{E42B1B70-F0C2-444C-9531-F864CCD27799}"/>
              </a:ext>
            </a:extLst>
          </p:cNvPr>
          <p:cNvSpPr/>
          <p:nvPr/>
        </p:nvSpPr>
        <p:spPr>
          <a:xfrm>
            <a:off x="8738151" y="3358029"/>
            <a:ext cx="2840497" cy="461665"/>
          </a:xfrm>
          <a:prstGeom prst="rect">
            <a:avLst/>
          </a:prstGeom>
        </p:spPr>
        <p:txBody>
          <a:bodyPr wrap="square">
            <a:spAutoFit/>
          </a:bodyPr>
          <a:lstStyle/>
          <a:p>
            <a:r>
              <a:rPr lang="en-US" sz="1200" dirty="0">
                <a:latin typeface="Gotham Medium" panose="02000603030000020004" pitchFamily="2" charset="0"/>
              </a:rPr>
              <a:t>Laws and legal frameworks not yet addressing AI.</a:t>
            </a:r>
            <a:endParaRPr lang="en-ZA" sz="1200" dirty="0"/>
          </a:p>
        </p:txBody>
      </p:sp>
      <p:sp>
        <p:nvSpPr>
          <p:cNvPr id="8" name="Rectangle 7">
            <a:extLst>
              <a:ext uri="{FF2B5EF4-FFF2-40B4-BE49-F238E27FC236}">
                <a16:creationId xmlns:a16="http://schemas.microsoft.com/office/drawing/2014/main" id="{9C61D289-34D0-47E0-8B99-698B20450015}"/>
              </a:ext>
            </a:extLst>
          </p:cNvPr>
          <p:cNvSpPr/>
          <p:nvPr/>
        </p:nvSpPr>
        <p:spPr>
          <a:xfrm>
            <a:off x="2736091" y="5969016"/>
            <a:ext cx="3151361" cy="461665"/>
          </a:xfrm>
          <a:prstGeom prst="rect">
            <a:avLst/>
          </a:prstGeom>
        </p:spPr>
        <p:txBody>
          <a:bodyPr wrap="square">
            <a:spAutoFit/>
          </a:bodyPr>
          <a:lstStyle/>
          <a:p>
            <a:r>
              <a:rPr lang="en-US" sz="1200" dirty="0">
                <a:latin typeface="Gotham Medium" panose="02000603030000020004" pitchFamily="2" charset="0"/>
              </a:rPr>
              <a:t>The biggest data capturers in Africa are multinationals from the US and China.</a:t>
            </a:r>
            <a:endParaRPr lang="en-ZA" sz="1200" dirty="0">
              <a:latin typeface="Gotham Medium" panose="02000603030000020004" pitchFamily="2" charset="0"/>
            </a:endParaRPr>
          </a:p>
        </p:txBody>
      </p:sp>
      <p:sp>
        <p:nvSpPr>
          <p:cNvPr id="11" name="Rectangle 10">
            <a:extLst>
              <a:ext uri="{FF2B5EF4-FFF2-40B4-BE49-F238E27FC236}">
                <a16:creationId xmlns:a16="http://schemas.microsoft.com/office/drawing/2014/main" id="{6FC3B1F8-E4BF-45AE-A3E8-9C6767F50766}"/>
              </a:ext>
            </a:extLst>
          </p:cNvPr>
          <p:cNvSpPr/>
          <p:nvPr/>
        </p:nvSpPr>
        <p:spPr>
          <a:xfrm>
            <a:off x="6651687" y="5992086"/>
            <a:ext cx="3523275" cy="461665"/>
          </a:xfrm>
          <a:prstGeom prst="rect">
            <a:avLst/>
          </a:prstGeom>
        </p:spPr>
        <p:txBody>
          <a:bodyPr wrap="square">
            <a:spAutoFit/>
          </a:bodyPr>
          <a:lstStyle/>
          <a:p>
            <a:r>
              <a:rPr lang="en-US" sz="1200" dirty="0">
                <a:latin typeface="Gotham Medium" panose="02000603030000020004" pitchFamily="2" charset="0"/>
              </a:rPr>
              <a:t>Ethical implications regarding the fair, secure, and inclusive use of AI applications.</a:t>
            </a:r>
          </a:p>
        </p:txBody>
      </p:sp>
    </p:spTree>
    <p:extLst>
      <p:ext uri="{BB962C8B-B14F-4D97-AF65-F5344CB8AC3E}">
        <p14:creationId xmlns:p14="http://schemas.microsoft.com/office/powerpoint/2010/main" val="3641717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1440</Words>
  <Application>Microsoft Macintosh PowerPoint</Application>
  <PresentationFormat>Widescreen</PresentationFormat>
  <Paragraphs>152</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Nicolette Gehlig</dc:creator>
  <cp:lastModifiedBy>Olubunmi Banjo - Student</cp:lastModifiedBy>
  <cp:revision>75</cp:revision>
  <dcterms:created xsi:type="dcterms:W3CDTF">2019-11-19T09:11:53Z</dcterms:created>
  <dcterms:modified xsi:type="dcterms:W3CDTF">2019-11-21T11:55:21Z</dcterms:modified>
</cp:coreProperties>
</file>