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295" r:id="rId7"/>
    <p:sldId id="2301" r:id="rId8"/>
    <p:sldId id="2297" r:id="rId9"/>
    <p:sldId id="2298" r:id="rId10"/>
    <p:sldId id="2292" r:id="rId11"/>
    <p:sldId id="2286" r:id="rId12"/>
    <p:sldId id="2291" r:id="rId13"/>
    <p:sldId id="2288" r:id="rId14"/>
    <p:sldId id="2306" r:id="rId15"/>
    <p:sldId id="2294" r:id="rId16"/>
    <p:sldId id="292" r:id="rId17"/>
    <p:sldId id="2303" r:id="rId18"/>
    <p:sldId id="2299" r:id="rId19"/>
    <p:sldId id="2256" r:id="rId20"/>
    <p:sldId id="2302" r:id="rId21"/>
    <p:sldId id="2305" r:id="rId2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  <p15:guide id="3" pos="74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AB4"/>
    <a:srgbClr val="007071"/>
    <a:srgbClr val="4CC27B"/>
    <a:srgbClr val="BFBFBF"/>
    <a:srgbClr val="57B7D1"/>
    <a:srgbClr val="53CCC5"/>
    <a:srgbClr val="CCF0EF"/>
    <a:srgbClr val="BDFDFF"/>
    <a:srgbClr val="009D9F"/>
    <a:srgbClr val="473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62" autoAdjust="0"/>
    <p:restoredTop sz="82021" autoAdjust="0"/>
  </p:normalViewPr>
  <p:slideViewPr>
    <p:cSldViewPr snapToGrid="0">
      <p:cViewPr varScale="1">
        <p:scale>
          <a:sx n="67" d="100"/>
          <a:sy n="67" d="100"/>
        </p:scale>
        <p:origin x="584" y="48"/>
      </p:cViewPr>
      <p:guideLst>
        <p:guide orient="horz" pos="2160"/>
        <p:guide pos="3816"/>
        <p:guide pos="74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B15402-8ADA-439F-ACF0-354EFDCFEDCD}" type="doc">
      <dgm:prSet loTypeId="urn:microsoft.com/office/officeart/2005/8/layout/radia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E40ACF0-3F1F-4BA9-8430-17EF2057EE52}">
      <dgm:prSet phldrT="[Text]" custT="1"/>
      <dgm:spPr/>
      <dgm:t>
        <a:bodyPr/>
        <a:lstStyle/>
        <a:p>
          <a:r>
            <a:rPr lang="en-US" sz="3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NSTC</a:t>
          </a:r>
        </a:p>
      </dgm:t>
    </dgm:pt>
    <dgm:pt modelId="{B9BA6C5B-CA4A-436E-B938-51374D5C09B1}" type="parTrans" cxnId="{1F83DD17-2C47-46EF-A07A-B137EAAA5C5F}">
      <dgm:prSet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79D48ACB-589F-4ABE-94F5-D03904BD58CB}" type="sibTrans" cxnId="{1F83DD17-2C47-46EF-A07A-B137EAAA5C5F}">
      <dgm:prSet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EE49EE1E-2124-493A-AEE3-E73C4422D02C}">
      <dgm:prSet phldrT="[Text]" custT="1"/>
      <dgm:spPr/>
      <dgm:t>
        <a:bodyPr/>
        <a:lstStyle/>
        <a:p>
          <a:r>
            <a:rPr lang="en-US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S&amp;T Enterprise</a:t>
          </a:r>
          <a:endParaRPr lang="en-US" sz="1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877E3209-BE42-42B2-AE5D-305233A818A9}" type="parTrans" cxnId="{E47C84ED-6E35-423C-ACF3-4B83B8750C99}">
      <dgm:prSet custT="1"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C4B15E92-2234-4464-BC94-60B6CEAEF62D}" type="sibTrans" cxnId="{E47C84ED-6E35-423C-ACF3-4B83B8750C99}">
      <dgm:prSet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C8EBB1ED-3810-470F-9B12-2410EFC4BF3C}">
      <dgm:prSet phldrT="[Text]" custT="1"/>
      <dgm:spPr/>
      <dgm:t>
        <a:bodyPr/>
        <a:lstStyle/>
        <a:p>
          <a:r>
            <a:rPr lang="en-US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Environment</a:t>
          </a:r>
          <a:endParaRPr lang="en-US" sz="1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6ECF0E43-27E9-454A-8096-802F25E46D66}" type="parTrans" cxnId="{DEA73832-2E78-49D3-980A-7911970798F2}">
      <dgm:prSet custT="1"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B209E0F1-A4C9-4B0E-A81B-3DE4BA70CDF8}" type="sibTrans" cxnId="{DEA73832-2E78-49D3-980A-7911970798F2}">
      <dgm:prSet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0391B65C-6A51-4D39-99AF-D947D8136A4E}">
      <dgm:prSet phldrT="[Text]" custT="1"/>
      <dgm:spPr/>
      <dgm:t>
        <a:bodyPr/>
        <a:lstStyle/>
        <a:p>
          <a:r>
            <a:rPr lang="en-US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Homeland and National Security</a:t>
          </a:r>
          <a:endParaRPr lang="en-US" sz="1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8E9BBDC7-9140-4080-BC61-B583FB1DBD55}" type="parTrans" cxnId="{98BE20F5-0D7A-4F2A-B9D2-10FC1D9CBEEE}">
      <dgm:prSet custT="1"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9267D61E-8E42-47CE-BC38-C429B066643F}" type="sibTrans" cxnId="{98BE20F5-0D7A-4F2A-B9D2-10FC1D9CBEEE}">
      <dgm:prSet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1707BC87-0FB5-41C4-AA6F-1D081F7D6DAC}">
      <dgm:prSet phldrT="[Text]" custT="1"/>
      <dgm:spPr/>
      <dgm:t>
        <a:bodyPr/>
        <a:lstStyle/>
        <a:p>
          <a:r>
            <a:rPr lang="en-US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Science</a:t>
          </a:r>
          <a:endParaRPr lang="en-US" sz="1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55B27207-BB7B-4E46-BC23-570692623CEA}" type="parTrans" cxnId="{276B76BD-BA40-469D-935D-6E8F45DCD3ED}">
      <dgm:prSet custT="1"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6459B5BF-B5BC-4A34-A428-E366437E0281}" type="sibTrans" cxnId="{276B76BD-BA40-469D-935D-6E8F45DCD3ED}">
      <dgm:prSet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7D0E5D7D-6609-488B-838E-4EBC47F69B91}">
      <dgm:prSet custT="1"/>
      <dgm:spPr/>
      <dgm:t>
        <a:bodyPr/>
        <a:lstStyle/>
        <a:p>
          <a:r>
            <a:rPr lang="en-US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STEM Education</a:t>
          </a:r>
          <a:endParaRPr lang="en-US" sz="1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6369B657-F2DD-4C04-8364-13B0D72E6D50}" type="parTrans" cxnId="{A6C9BBD0-9ABC-49A0-84D9-FBE3BCF72B63}">
      <dgm:prSet custT="1"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EBA18BDD-2FEA-428D-8D23-28399DE6AF26}" type="sibTrans" cxnId="{A6C9BBD0-9ABC-49A0-84D9-FBE3BCF72B63}">
      <dgm:prSet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8BBE604C-E98F-4B69-B24F-6B3D2D316EFD}">
      <dgm:prSet custT="1"/>
      <dgm:spPr/>
      <dgm:t>
        <a:bodyPr/>
        <a:lstStyle/>
        <a:p>
          <a:r>
            <a:rPr lang="en-US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Technology</a:t>
          </a:r>
          <a:endParaRPr lang="en-US" sz="1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985F4DC4-09B6-42F6-B417-34BEEC30C13F}" type="parTrans" cxnId="{8B8A950E-4211-43F7-9163-A176659FFA32}">
      <dgm:prSet custT="1"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11C18B07-E8DC-49AC-9949-09EE3E8B253D}" type="sibTrans" cxnId="{8B8A950E-4211-43F7-9163-A176659FFA32}">
      <dgm:prSet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4740E5FB-6719-4BD4-A48B-FCFF9B34058D}">
      <dgm:prSet custT="1"/>
      <dgm:spPr/>
      <dgm:t>
        <a:bodyPr/>
        <a:lstStyle/>
        <a:p>
          <a:r>
            <a:rPr lang="en-US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Artificial Intelligence</a:t>
          </a:r>
          <a:endParaRPr lang="en-US" sz="1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9A7E4980-77D0-4251-9D0F-586E773330C5}" type="parTrans" cxnId="{BBF1AB05-EDB7-4366-8A0E-9BBCDA84A030}">
      <dgm:prSet custT="1"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9D7808E4-F579-42ED-9867-81B9CBEE07B4}" type="sibTrans" cxnId="{BBF1AB05-EDB7-4366-8A0E-9BBCDA84A030}">
      <dgm:prSet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80A236C2-763D-4782-A696-048ABC8AF9CA}">
      <dgm:prSet custT="1"/>
      <dgm:spPr/>
      <dgm:t>
        <a:bodyPr/>
        <a:lstStyle/>
        <a:p>
          <a:r>
            <a:rPr lang="en-US" sz="1400" b="0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Research Environment</a:t>
          </a:r>
          <a:endParaRPr lang="en-US" sz="1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9043AA28-2E93-40F3-9040-2703AC9DDB38}" type="parTrans" cxnId="{F60AFB52-D133-4761-9D43-4E336CF40003}">
      <dgm:prSet custT="1"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EA57A6FA-885B-48E7-8304-965EBCEBC0F4}" type="sibTrans" cxnId="{F60AFB52-D133-4761-9D43-4E336CF40003}">
      <dgm:prSet/>
      <dgm:spPr/>
      <dgm:t>
        <a:bodyPr/>
        <a:lstStyle/>
        <a:p>
          <a:endParaRPr lang="en-US" sz="12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gm:t>
    </dgm:pt>
    <dgm:pt modelId="{B105E1E0-1DD2-40CC-BBE8-FEC79CF6C971}" type="pres">
      <dgm:prSet presAssocID="{4DB15402-8ADA-439F-ACF0-354EFDCFEDC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F1CEBE4-04BC-4306-A17E-44C7168D52BE}" type="pres">
      <dgm:prSet presAssocID="{EE40ACF0-3F1F-4BA9-8430-17EF2057EE52}" presName="centerShape" presStyleLbl="node0" presStyleIdx="0" presStyleCnt="1"/>
      <dgm:spPr/>
    </dgm:pt>
    <dgm:pt modelId="{444F76A3-BF3E-4819-803A-0B02BF00CC4A}" type="pres">
      <dgm:prSet presAssocID="{877E3209-BE42-42B2-AE5D-305233A818A9}" presName="Name9" presStyleLbl="parChTrans1D2" presStyleIdx="0" presStyleCnt="8"/>
      <dgm:spPr/>
    </dgm:pt>
    <dgm:pt modelId="{89EB8EEC-4F54-41DF-BDD4-67FD30B9840C}" type="pres">
      <dgm:prSet presAssocID="{877E3209-BE42-42B2-AE5D-305233A818A9}" presName="connTx" presStyleLbl="parChTrans1D2" presStyleIdx="0" presStyleCnt="8"/>
      <dgm:spPr/>
    </dgm:pt>
    <dgm:pt modelId="{6CC0B577-C9A0-4D86-B683-3C328FD89D62}" type="pres">
      <dgm:prSet presAssocID="{EE49EE1E-2124-493A-AEE3-E73C4422D02C}" presName="node" presStyleLbl="node1" presStyleIdx="0" presStyleCnt="8">
        <dgm:presLayoutVars>
          <dgm:bulletEnabled val="1"/>
        </dgm:presLayoutVars>
      </dgm:prSet>
      <dgm:spPr/>
    </dgm:pt>
    <dgm:pt modelId="{D08892D2-771E-4A22-9A13-02F3D4FA01EB}" type="pres">
      <dgm:prSet presAssocID="{6ECF0E43-27E9-454A-8096-802F25E46D66}" presName="Name9" presStyleLbl="parChTrans1D2" presStyleIdx="1" presStyleCnt="8"/>
      <dgm:spPr/>
    </dgm:pt>
    <dgm:pt modelId="{C0EB7C6A-C10D-4109-B1DB-90A67BDF3609}" type="pres">
      <dgm:prSet presAssocID="{6ECF0E43-27E9-454A-8096-802F25E46D66}" presName="connTx" presStyleLbl="parChTrans1D2" presStyleIdx="1" presStyleCnt="8"/>
      <dgm:spPr/>
    </dgm:pt>
    <dgm:pt modelId="{A5AAAB7D-CAC5-4E3E-BEF2-558ADB2E6CDB}" type="pres">
      <dgm:prSet presAssocID="{C8EBB1ED-3810-470F-9B12-2410EFC4BF3C}" presName="node" presStyleLbl="node1" presStyleIdx="1" presStyleCnt="8">
        <dgm:presLayoutVars>
          <dgm:bulletEnabled val="1"/>
        </dgm:presLayoutVars>
      </dgm:prSet>
      <dgm:spPr/>
    </dgm:pt>
    <dgm:pt modelId="{C0F9F644-CCD8-4807-AF7C-1553789AF641}" type="pres">
      <dgm:prSet presAssocID="{8E9BBDC7-9140-4080-BC61-B583FB1DBD55}" presName="Name9" presStyleLbl="parChTrans1D2" presStyleIdx="2" presStyleCnt="8"/>
      <dgm:spPr/>
    </dgm:pt>
    <dgm:pt modelId="{637D432D-B84E-4D88-AFE4-E5F9615B58E4}" type="pres">
      <dgm:prSet presAssocID="{8E9BBDC7-9140-4080-BC61-B583FB1DBD55}" presName="connTx" presStyleLbl="parChTrans1D2" presStyleIdx="2" presStyleCnt="8"/>
      <dgm:spPr/>
    </dgm:pt>
    <dgm:pt modelId="{7777BBE7-3421-4E14-96CB-13D710868BA0}" type="pres">
      <dgm:prSet presAssocID="{0391B65C-6A51-4D39-99AF-D947D8136A4E}" presName="node" presStyleLbl="node1" presStyleIdx="2" presStyleCnt="8">
        <dgm:presLayoutVars>
          <dgm:bulletEnabled val="1"/>
        </dgm:presLayoutVars>
      </dgm:prSet>
      <dgm:spPr/>
    </dgm:pt>
    <dgm:pt modelId="{00A80C68-CCB5-415E-8828-C186D7FE60C9}" type="pres">
      <dgm:prSet presAssocID="{55B27207-BB7B-4E46-BC23-570692623CEA}" presName="Name9" presStyleLbl="parChTrans1D2" presStyleIdx="3" presStyleCnt="8"/>
      <dgm:spPr/>
    </dgm:pt>
    <dgm:pt modelId="{D5ADEFDE-1DB5-48FE-9AA2-DBFF63DFC005}" type="pres">
      <dgm:prSet presAssocID="{55B27207-BB7B-4E46-BC23-570692623CEA}" presName="connTx" presStyleLbl="parChTrans1D2" presStyleIdx="3" presStyleCnt="8"/>
      <dgm:spPr/>
    </dgm:pt>
    <dgm:pt modelId="{3C597BDD-C344-4B34-ABB3-DDC3F5A23590}" type="pres">
      <dgm:prSet presAssocID="{1707BC87-0FB5-41C4-AA6F-1D081F7D6DAC}" presName="node" presStyleLbl="node1" presStyleIdx="3" presStyleCnt="8">
        <dgm:presLayoutVars>
          <dgm:bulletEnabled val="1"/>
        </dgm:presLayoutVars>
      </dgm:prSet>
      <dgm:spPr/>
    </dgm:pt>
    <dgm:pt modelId="{9EAEBBC9-E6D2-4BC9-B5F4-A441FFB58AE5}" type="pres">
      <dgm:prSet presAssocID="{6369B657-F2DD-4C04-8364-13B0D72E6D50}" presName="Name9" presStyleLbl="parChTrans1D2" presStyleIdx="4" presStyleCnt="8"/>
      <dgm:spPr/>
    </dgm:pt>
    <dgm:pt modelId="{F5083AA5-8184-4B79-ABC7-CDA146DB5EC3}" type="pres">
      <dgm:prSet presAssocID="{6369B657-F2DD-4C04-8364-13B0D72E6D50}" presName="connTx" presStyleLbl="parChTrans1D2" presStyleIdx="4" presStyleCnt="8"/>
      <dgm:spPr/>
    </dgm:pt>
    <dgm:pt modelId="{2998C72C-3492-4BC9-B505-E97F53383014}" type="pres">
      <dgm:prSet presAssocID="{7D0E5D7D-6609-488B-838E-4EBC47F69B91}" presName="node" presStyleLbl="node1" presStyleIdx="4" presStyleCnt="8">
        <dgm:presLayoutVars>
          <dgm:bulletEnabled val="1"/>
        </dgm:presLayoutVars>
      </dgm:prSet>
      <dgm:spPr/>
    </dgm:pt>
    <dgm:pt modelId="{DD3F6874-7B52-4EA1-833E-E6050250BBD5}" type="pres">
      <dgm:prSet presAssocID="{985F4DC4-09B6-42F6-B417-34BEEC30C13F}" presName="Name9" presStyleLbl="parChTrans1D2" presStyleIdx="5" presStyleCnt="8"/>
      <dgm:spPr/>
    </dgm:pt>
    <dgm:pt modelId="{BBD4ED4C-E241-4AE8-B704-DBE7526C841B}" type="pres">
      <dgm:prSet presAssocID="{985F4DC4-09B6-42F6-B417-34BEEC30C13F}" presName="connTx" presStyleLbl="parChTrans1D2" presStyleIdx="5" presStyleCnt="8"/>
      <dgm:spPr/>
    </dgm:pt>
    <dgm:pt modelId="{CC3F6C43-C771-4C56-82F1-721ACFE39EF1}" type="pres">
      <dgm:prSet presAssocID="{8BBE604C-E98F-4B69-B24F-6B3D2D316EFD}" presName="node" presStyleLbl="node1" presStyleIdx="5" presStyleCnt="8">
        <dgm:presLayoutVars>
          <dgm:bulletEnabled val="1"/>
        </dgm:presLayoutVars>
      </dgm:prSet>
      <dgm:spPr/>
    </dgm:pt>
    <dgm:pt modelId="{29D28E17-EDA3-460D-A2E7-DEAECE61C990}" type="pres">
      <dgm:prSet presAssocID="{9A7E4980-77D0-4251-9D0F-586E773330C5}" presName="Name9" presStyleLbl="parChTrans1D2" presStyleIdx="6" presStyleCnt="8"/>
      <dgm:spPr/>
    </dgm:pt>
    <dgm:pt modelId="{54AA83D1-4DA3-4B17-9204-366E005BB2E6}" type="pres">
      <dgm:prSet presAssocID="{9A7E4980-77D0-4251-9D0F-586E773330C5}" presName="connTx" presStyleLbl="parChTrans1D2" presStyleIdx="6" presStyleCnt="8"/>
      <dgm:spPr/>
    </dgm:pt>
    <dgm:pt modelId="{A746E5A4-24F4-4191-A4BA-BB56C2246BC3}" type="pres">
      <dgm:prSet presAssocID="{4740E5FB-6719-4BD4-A48B-FCFF9B34058D}" presName="node" presStyleLbl="node1" presStyleIdx="6" presStyleCnt="8">
        <dgm:presLayoutVars>
          <dgm:bulletEnabled val="1"/>
        </dgm:presLayoutVars>
      </dgm:prSet>
      <dgm:spPr/>
    </dgm:pt>
    <dgm:pt modelId="{A63A19D8-2246-487A-9508-D49C7E317C0D}" type="pres">
      <dgm:prSet presAssocID="{9043AA28-2E93-40F3-9040-2703AC9DDB38}" presName="Name9" presStyleLbl="parChTrans1D2" presStyleIdx="7" presStyleCnt="8"/>
      <dgm:spPr/>
    </dgm:pt>
    <dgm:pt modelId="{19BFAD6E-568E-46B8-A117-7FBC2D66BC54}" type="pres">
      <dgm:prSet presAssocID="{9043AA28-2E93-40F3-9040-2703AC9DDB38}" presName="connTx" presStyleLbl="parChTrans1D2" presStyleIdx="7" presStyleCnt="8"/>
      <dgm:spPr/>
    </dgm:pt>
    <dgm:pt modelId="{A1D0F3C6-B682-4841-A36E-992AA4DD5EF7}" type="pres">
      <dgm:prSet presAssocID="{80A236C2-763D-4782-A696-048ABC8AF9CA}" presName="node" presStyleLbl="node1" presStyleIdx="7" presStyleCnt="8">
        <dgm:presLayoutVars>
          <dgm:bulletEnabled val="1"/>
        </dgm:presLayoutVars>
      </dgm:prSet>
      <dgm:spPr/>
    </dgm:pt>
  </dgm:ptLst>
  <dgm:cxnLst>
    <dgm:cxn modelId="{BBF1AB05-EDB7-4366-8A0E-9BBCDA84A030}" srcId="{EE40ACF0-3F1F-4BA9-8430-17EF2057EE52}" destId="{4740E5FB-6719-4BD4-A48B-FCFF9B34058D}" srcOrd="6" destOrd="0" parTransId="{9A7E4980-77D0-4251-9D0F-586E773330C5}" sibTransId="{9D7808E4-F579-42ED-9867-81B9CBEE07B4}"/>
    <dgm:cxn modelId="{2FAAEE0C-3F34-4B6C-A76E-A3D6045AB3A8}" type="presOf" srcId="{6ECF0E43-27E9-454A-8096-802F25E46D66}" destId="{C0EB7C6A-C10D-4109-B1DB-90A67BDF3609}" srcOrd="1" destOrd="0" presId="urn:microsoft.com/office/officeart/2005/8/layout/radial1"/>
    <dgm:cxn modelId="{7F6B320E-F1B7-43FB-B177-FA3EB4A27DE9}" type="presOf" srcId="{6ECF0E43-27E9-454A-8096-802F25E46D66}" destId="{D08892D2-771E-4A22-9A13-02F3D4FA01EB}" srcOrd="0" destOrd="0" presId="urn:microsoft.com/office/officeart/2005/8/layout/radial1"/>
    <dgm:cxn modelId="{8B8A950E-4211-43F7-9163-A176659FFA32}" srcId="{EE40ACF0-3F1F-4BA9-8430-17EF2057EE52}" destId="{8BBE604C-E98F-4B69-B24F-6B3D2D316EFD}" srcOrd="5" destOrd="0" parTransId="{985F4DC4-09B6-42F6-B417-34BEEC30C13F}" sibTransId="{11C18B07-E8DC-49AC-9949-09EE3E8B253D}"/>
    <dgm:cxn modelId="{1F83DD17-2C47-46EF-A07A-B137EAAA5C5F}" srcId="{4DB15402-8ADA-439F-ACF0-354EFDCFEDCD}" destId="{EE40ACF0-3F1F-4BA9-8430-17EF2057EE52}" srcOrd="0" destOrd="0" parTransId="{B9BA6C5B-CA4A-436E-B938-51374D5C09B1}" sibTransId="{79D48ACB-589F-4ABE-94F5-D03904BD58CB}"/>
    <dgm:cxn modelId="{0391851A-8CA1-4824-B6DF-9E4C84ACF46A}" type="presOf" srcId="{C8EBB1ED-3810-470F-9B12-2410EFC4BF3C}" destId="{A5AAAB7D-CAC5-4E3E-BEF2-558ADB2E6CDB}" srcOrd="0" destOrd="0" presId="urn:microsoft.com/office/officeart/2005/8/layout/radial1"/>
    <dgm:cxn modelId="{A3C9551C-1F79-4EDE-9E71-F63BC9A5D356}" type="presOf" srcId="{4DB15402-8ADA-439F-ACF0-354EFDCFEDCD}" destId="{B105E1E0-1DD2-40CC-BBE8-FEC79CF6C971}" srcOrd="0" destOrd="0" presId="urn:microsoft.com/office/officeart/2005/8/layout/radial1"/>
    <dgm:cxn modelId="{DEA73832-2E78-49D3-980A-7911970798F2}" srcId="{EE40ACF0-3F1F-4BA9-8430-17EF2057EE52}" destId="{C8EBB1ED-3810-470F-9B12-2410EFC4BF3C}" srcOrd="1" destOrd="0" parTransId="{6ECF0E43-27E9-454A-8096-802F25E46D66}" sibTransId="{B209E0F1-A4C9-4B0E-A81B-3DE4BA70CDF8}"/>
    <dgm:cxn modelId="{F3E8D33C-E9AA-4784-B51C-6677E4B1B873}" type="presOf" srcId="{985F4DC4-09B6-42F6-B417-34BEEC30C13F}" destId="{DD3F6874-7B52-4EA1-833E-E6050250BBD5}" srcOrd="0" destOrd="0" presId="urn:microsoft.com/office/officeart/2005/8/layout/radial1"/>
    <dgm:cxn modelId="{4967D85D-7242-439A-AADD-EDECE99FBA02}" type="presOf" srcId="{877E3209-BE42-42B2-AE5D-305233A818A9}" destId="{444F76A3-BF3E-4819-803A-0B02BF00CC4A}" srcOrd="0" destOrd="0" presId="urn:microsoft.com/office/officeart/2005/8/layout/radial1"/>
    <dgm:cxn modelId="{591C1F42-C6E1-4116-A887-C38610E499D0}" type="presOf" srcId="{9A7E4980-77D0-4251-9D0F-586E773330C5}" destId="{29D28E17-EDA3-460D-A2E7-DEAECE61C990}" srcOrd="0" destOrd="0" presId="urn:microsoft.com/office/officeart/2005/8/layout/radial1"/>
    <dgm:cxn modelId="{8D512B64-D46A-4331-B1FD-8B4573D2D33D}" type="presOf" srcId="{8E9BBDC7-9140-4080-BC61-B583FB1DBD55}" destId="{C0F9F644-CCD8-4807-AF7C-1553789AF641}" srcOrd="0" destOrd="0" presId="urn:microsoft.com/office/officeart/2005/8/layout/radial1"/>
    <dgm:cxn modelId="{8A30F665-C08C-49C6-AD64-8E7F28FF899B}" type="presOf" srcId="{7D0E5D7D-6609-488B-838E-4EBC47F69B91}" destId="{2998C72C-3492-4BC9-B505-E97F53383014}" srcOrd="0" destOrd="0" presId="urn:microsoft.com/office/officeart/2005/8/layout/radial1"/>
    <dgm:cxn modelId="{95B07369-CC64-46AF-87BC-EF94485AA6BC}" type="presOf" srcId="{985F4DC4-09B6-42F6-B417-34BEEC30C13F}" destId="{BBD4ED4C-E241-4AE8-B704-DBE7526C841B}" srcOrd="1" destOrd="0" presId="urn:microsoft.com/office/officeart/2005/8/layout/radial1"/>
    <dgm:cxn modelId="{F60AFB52-D133-4761-9D43-4E336CF40003}" srcId="{EE40ACF0-3F1F-4BA9-8430-17EF2057EE52}" destId="{80A236C2-763D-4782-A696-048ABC8AF9CA}" srcOrd="7" destOrd="0" parTransId="{9043AA28-2E93-40F3-9040-2703AC9DDB38}" sibTransId="{EA57A6FA-885B-48E7-8304-965EBCEBC0F4}"/>
    <dgm:cxn modelId="{F34C9B54-F62B-4321-842D-A552F71E296C}" type="presOf" srcId="{9A7E4980-77D0-4251-9D0F-586E773330C5}" destId="{54AA83D1-4DA3-4B17-9204-366E005BB2E6}" srcOrd="1" destOrd="0" presId="urn:microsoft.com/office/officeart/2005/8/layout/radial1"/>
    <dgm:cxn modelId="{FAD63C83-6629-43FA-A1D2-A5E8A8279A64}" type="presOf" srcId="{EE49EE1E-2124-493A-AEE3-E73C4422D02C}" destId="{6CC0B577-C9A0-4D86-B683-3C328FD89D62}" srcOrd="0" destOrd="0" presId="urn:microsoft.com/office/officeart/2005/8/layout/radial1"/>
    <dgm:cxn modelId="{4B8B0388-BD8F-4A36-BF43-A00C6FF198CD}" type="presOf" srcId="{9043AA28-2E93-40F3-9040-2703AC9DDB38}" destId="{A63A19D8-2246-487A-9508-D49C7E317C0D}" srcOrd="0" destOrd="0" presId="urn:microsoft.com/office/officeart/2005/8/layout/radial1"/>
    <dgm:cxn modelId="{ED5C1093-351D-46D4-A1DB-0C82B2A79CBF}" type="presOf" srcId="{80A236C2-763D-4782-A696-048ABC8AF9CA}" destId="{A1D0F3C6-B682-4841-A36E-992AA4DD5EF7}" srcOrd="0" destOrd="0" presId="urn:microsoft.com/office/officeart/2005/8/layout/radial1"/>
    <dgm:cxn modelId="{47A5B494-933E-4D57-82FA-69EE185B54E6}" type="presOf" srcId="{55B27207-BB7B-4E46-BC23-570692623CEA}" destId="{D5ADEFDE-1DB5-48FE-9AA2-DBFF63DFC005}" srcOrd="1" destOrd="0" presId="urn:microsoft.com/office/officeart/2005/8/layout/radial1"/>
    <dgm:cxn modelId="{ADD48897-0364-488C-BC69-1FD6A649155F}" type="presOf" srcId="{6369B657-F2DD-4C04-8364-13B0D72E6D50}" destId="{F5083AA5-8184-4B79-ABC7-CDA146DB5EC3}" srcOrd="1" destOrd="0" presId="urn:microsoft.com/office/officeart/2005/8/layout/radial1"/>
    <dgm:cxn modelId="{131F6D98-D43D-4B82-9064-4CE23183D6DE}" type="presOf" srcId="{4740E5FB-6719-4BD4-A48B-FCFF9B34058D}" destId="{A746E5A4-24F4-4191-A4BA-BB56C2246BC3}" srcOrd="0" destOrd="0" presId="urn:microsoft.com/office/officeart/2005/8/layout/radial1"/>
    <dgm:cxn modelId="{CF70DF98-171B-4172-8E05-67B818E4EC4D}" type="presOf" srcId="{0391B65C-6A51-4D39-99AF-D947D8136A4E}" destId="{7777BBE7-3421-4E14-96CB-13D710868BA0}" srcOrd="0" destOrd="0" presId="urn:microsoft.com/office/officeart/2005/8/layout/radial1"/>
    <dgm:cxn modelId="{276B76BD-BA40-469D-935D-6E8F45DCD3ED}" srcId="{EE40ACF0-3F1F-4BA9-8430-17EF2057EE52}" destId="{1707BC87-0FB5-41C4-AA6F-1D081F7D6DAC}" srcOrd="3" destOrd="0" parTransId="{55B27207-BB7B-4E46-BC23-570692623CEA}" sibTransId="{6459B5BF-B5BC-4A34-A428-E366437E0281}"/>
    <dgm:cxn modelId="{26E592BD-1D91-4879-A3CD-260F8A4E1B40}" type="presOf" srcId="{8BBE604C-E98F-4B69-B24F-6B3D2D316EFD}" destId="{CC3F6C43-C771-4C56-82F1-721ACFE39EF1}" srcOrd="0" destOrd="0" presId="urn:microsoft.com/office/officeart/2005/8/layout/radial1"/>
    <dgm:cxn modelId="{3BE42DC0-5D9A-4253-B8EA-592DBF2BA39C}" type="presOf" srcId="{EE40ACF0-3F1F-4BA9-8430-17EF2057EE52}" destId="{8F1CEBE4-04BC-4306-A17E-44C7168D52BE}" srcOrd="0" destOrd="0" presId="urn:microsoft.com/office/officeart/2005/8/layout/radial1"/>
    <dgm:cxn modelId="{1C02E6CF-025A-45D0-95C9-3A551E68BF8F}" type="presOf" srcId="{877E3209-BE42-42B2-AE5D-305233A818A9}" destId="{89EB8EEC-4F54-41DF-BDD4-67FD30B9840C}" srcOrd="1" destOrd="0" presId="urn:microsoft.com/office/officeart/2005/8/layout/radial1"/>
    <dgm:cxn modelId="{A6C9BBD0-9ABC-49A0-84D9-FBE3BCF72B63}" srcId="{EE40ACF0-3F1F-4BA9-8430-17EF2057EE52}" destId="{7D0E5D7D-6609-488B-838E-4EBC47F69B91}" srcOrd="4" destOrd="0" parTransId="{6369B657-F2DD-4C04-8364-13B0D72E6D50}" sibTransId="{EBA18BDD-2FEA-428D-8D23-28399DE6AF26}"/>
    <dgm:cxn modelId="{287BB5DA-8D85-43FB-B0BE-26934E8598AF}" type="presOf" srcId="{6369B657-F2DD-4C04-8364-13B0D72E6D50}" destId="{9EAEBBC9-E6D2-4BC9-B5F4-A441FFB58AE5}" srcOrd="0" destOrd="0" presId="urn:microsoft.com/office/officeart/2005/8/layout/radial1"/>
    <dgm:cxn modelId="{417631E9-1E64-46DF-A5FE-71B591E90261}" type="presOf" srcId="{55B27207-BB7B-4E46-BC23-570692623CEA}" destId="{00A80C68-CCB5-415E-8828-C186D7FE60C9}" srcOrd="0" destOrd="0" presId="urn:microsoft.com/office/officeart/2005/8/layout/radial1"/>
    <dgm:cxn modelId="{76D2F2E9-632C-4763-A697-7551A0C07120}" type="presOf" srcId="{9043AA28-2E93-40F3-9040-2703AC9DDB38}" destId="{19BFAD6E-568E-46B8-A117-7FBC2D66BC54}" srcOrd="1" destOrd="0" presId="urn:microsoft.com/office/officeart/2005/8/layout/radial1"/>
    <dgm:cxn modelId="{C8A31CEC-7853-487B-9EB6-99767366DD33}" type="presOf" srcId="{8E9BBDC7-9140-4080-BC61-B583FB1DBD55}" destId="{637D432D-B84E-4D88-AFE4-E5F9615B58E4}" srcOrd="1" destOrd="0" presId="urn:microsoft.com/office/officeart/2005/8/layout/radial1"/>
    <dgm:cxn modelId="{E47C84ED-6E35-423C-ACF3-4B83B8750C99}" srcId="{EE40ACF0-3F1F-4BA9-8430-17EF2057EE52}" destId="{EE49EE1E-2124-493A-AEE3-E73C4422D02C}" srcOrd="0" destOrd="0" parTransId="{877E3209-BE42-42B2-AE5D-305233A818A9}" sibTransId="{C4B15E92-2234-4464-BC94-60B6CEAEF62D}"/>
    <dgm:cxn modelId="{98BE20F5-0D7A-4F2A-B9D2-10FC1D9CBEEE}" srcId="{EE40ACF0-3F1F-4BA9-8430-17EF2057EE52}" destId="{0391B65C-6A51-4D39-99AF-D947D8136A4E}" srcOrd="2" destOrd="0" parTransId="{8E9BBDC7-9140-4080-BC61-B583FB1DBD55}" sibTransId="{9267D61E-8E42-47CE-BC38-C429B066643F}"/>
    <dgm:cxn modelId="{BD7396F8-AA9B-4077-8976-BF93FF928819}" type="presOf" srcId="{1707BC87-0FB5-41C4-AA6F-1D081F7D6DAC}" destId="{3C597BDD-C344-4B34-ABB3-DDC3F5A23590}" srcOrd="0" destOrd="0" presId="urn:microsoft.com/office/officeart/2005/8/layout/radial1"/>
    <dgm:cxn modelId="{745AD2F0-0C16-435F-BEF9-150FE9069662}" type="presParOf" srcId="{B105E1E0-1DD2-40CC-BBE8-FEC79CF6C971}" destId="{8F1CEBE4-04BC-4306-A17E-44C7168D52BE}" srcOrd="0" destOrd="0" presId="urn:microsoft.com/office/officeart/2005/8/layout/radial1"/>
    <dgm:cxn modelId="{99111AFF-47AC-43A5-B7CD-93FDDBCE5261}" type="presParOf" srcId="{B105E1E0-1DD2-40CC-BBE8-FEC79CF6C971}" destId="{444F76A3-BF3E-4819-803A-0B02BF00CC4A}" srcOrd="1" destOrd="0" presId="urn:microsoft.com/office/officeart/2005/8/layout/radial1"/>
    <dgm:cxn modelId="{63F54870-FA2A-454B-A22A-48D7C6A8A466}" type="presParOf" srcId="{444F76A3-BF3E-4819-803A-0B02BF00CC4A}" destId="{89EB8EEC-4F54-41DF-BDD4-67FD30B9840C}" srcOrd="0" destOrd="0" presId="urn:microsoft.com/office/officeart/2005/8/layout/radial1"/>
    <dgm:cxn modelId="{24B35F61-4970-4734-888F-64952FE6135E}" type="presParOf" srcId="{B105E1E0-1DD2-40CC-BBE8-FEC79CF6C971}" destId="{6CC0B577-C9A0-4D86-B683-3C328FD89D62}" srcOrd="2" destOrd="0" presId="urn:microsoft.com/office/officeart/2005/8/layout/radial1"/>
    <dgm:cxn modelId="{FDF99B79-1850-4D96-BB3E-5EB23A359589}" type="presParOf" srcId="{B105E1E0-1DD2-40CC-BBE8-FEC79CF6C971}" destId="{D08892D2-771E-4A22-9A13-02F3D4FA01EB}" srcOrd="3" destOrd="0" presId="urn:microsoft.com/office/officeart/2005/8/layout/radial1"/>
    <dgm:cxn modelId="{82DBAA6B-432A-4E40-8939-E40A4E6E36F9}" type="presParOf" srcId="{D08892D2-771E-4A22-9A13-02F3D4FA01EB}" destId="{C0EB7C6A-C10D-4109-B1DB-90A67BDF3609}" srcOrd="0" destOrd="0" presId="urn:microsoft.com/office/officeart/2005/8/layout/radial1"/>
    <dgm:cxn modelId="{DC0B3CCB-0294-406A-9640-4EE1ADC039BB}" type="presParOf" srcId="{B105E1E0-1DD2-40CC-BBE8-FEC79CF6C971}" destId="{A5AAAB7D-CAC5-4E3E-BEF2-558ADB2E6CDB}" srcOrd="4" destOrd="0" presId="urn:microsoft.com/office/officeart/2005/8/layout/radial1"/>
    <dgm:cxn modelId="{D99E0B4B-D172-483B-8B3D-4E3DCE9283C8}" type="presParOf" srcId="{B105E1E0-1DD2-40CC-BBE8-FEC79CF6C971}" destId="{C0F9F644-CCD8-4807-AF7C-1553789AF641}" srcOrd="5" destOrd="0" presId="urn:microsoft.com/office/officeart/2005/8/layout/radial1"/>
    <dgm:cxn modelId="{4E534840-196E-45FB-82D9-88EA26C9124B}" type="presParOf" srcId="{C0F9F644-CCD8-4807-AF7C-1553789AF641}" destId="{637D432D-B84E-4D88-AFE4-E5F9615B58E4}" srcOrd="0" destOrd="0" presId="urn:microsoft.com/office/officeart/2005/8/layout/radial1"/>
    <dgm:cxn modelId="{652E79AB-960F-49E5-873B-89E3862C10B9}" type="presParOf" srcId="{B105E1E0-1DD2-40CC-BBE8-FEC79CF6C971}" destId="{7777BBE7-3421-4E14-96CB-13D710868BA0}" srcOrd="6" destOrd="0" presId="urn:microsoft.com/office/officeart/2005/8/layout/radial1"/>
    <dgm:cxn modelId="{83D2B193-F1BC-42DD-8211-724478D465DC}" type="presParOf" srcId="{B105E1E0-1DD2-40CC-BBE8-FEC79CF6C971}" destId="{00A80C68-CCB5-415E-8828-C186D7FE60C9}" srcOrd="7" destOrd="0" presId="urn:microsoft.com/office/officeart/2005/8/layout/radial1"/>
    <dgm:cxn modelId="{0D790BDD-D894-466E-A58E-FAF4C2C3ACCC}" type="presParOf" srcId="{00A80C68-CCB5-415E-8828-C186D7FE60C9}" destId="{D5ADEFDE-1DB5-48FE-9AA2-DBFF63DFC005}" srcOrd="0" destOrd="0" presId="urn:microsoft.com/office/officeart/2005/8/layout/radial1"/>
    <dgm:cxn modelId="{619BBF5F-EE6E-401F-A2F5-DE27D516DCEA}" type="presParOf" srcId="{B105E1E0-1DD2-40CC-BBE8-FEC79CF6C971}" destId="{3C597BDD-C344-4B34-ABB3-DDC3F5A23590}" srcOrd="8" destOrd="0" presId="urn:microsoft.com/office/officeart/2005/8/layout/radial1"/>
    <dgm:cxn modelId="{93957DF6-E59C-4590-B919-AFE161B2CB58}" type="presParOf" srcId="{B105E1E0-1DD2-40CC-BBE8-FEC79CF6C971}" destId="{9EAEBBC9-E6D2-4BC9-B5F4-A441FFB58AE5}" srcOrd="9" destOrd="0" presId="urn:microsoft.com/office/officeart/2005/8/layout/radial1"/>
    <dgm:cxn modelId="{3223A322-06D7-4688-9C8D-2FCA1A038754}" type="presParOf" srcId="{9EAEBBC9-E6D2-4BC9-B5F4-A441FFB58AE5}" destId="{F5083AA5-8184-4B79-ABC7-CDA146DB5EC3}" srcOrd="0" destOrd="0" presId="urn:microsoft.com/office/officeart/2005/8/layout/radial1"/>
    <dgm:cxn modelId="{CDEFD24F-6BEE-44B7-B4B8-2399BC32E168}" type="presParOf" srcId="{B105E1E0-1DD2-40CC-BBE8-FEC79CF6C971}" destId="{2998C72C-3492-4BC9-B505-E97F53383014}" srcOrd="10" destOrd="0" presId="urn:microsoft.com/office/officeart/2005/8/layout/radial1"/>
    <dgm:cxn modelId="{120679A4-CCE4-4DF0-8487-85B0898FEF0E}" type="presParOf" srcId="{B105E1E0-1DD2-40CC-BBE8-FEC79CF6C971}" destId="{DD3F6874-7B52-4EA1-833E-E6050250BBD5}" srcOrd="11" destOrd="0" presId="urn:microsoft.com/office/officeart/2005/8/layout/radial1"/>
    <dgm:cxn modelId="{3702DA78-AB45-481C-A07B-99AC58CBF39E}" type="presParOf" srcId="{DD3F6874-7B52-4EA1-833E-E6050250BBD5}" destId="{BBD4ED4C-E241-4AE8-B704-DBE7526C841B}" srcOrd="0" destOrd="0" presId="urn:microsoft.com/office/officeart/2005/8/layout/radial1"/>
    <dgm:cxn modelId="{2F782FC2-4DE1-4DA1-BEE3-303D8DF1F70A}" type="presParOf" srcId="{B105E1E0-1DD2-40CC-BBE8-FEC79CF6C971}" destId="{CC3F6C43-C771-4C56-82F1-721ACFE39EF1}" srcOrd="12" destOrd="0" presId="urn:microsoft.com/office/officeart/2005/8/layout/radial1"/>
    <dgm:cxn modelId="{3E221752-25DD-436A-889E-4C1AD8DE5946}" type="presParOf" srcId="{B105E1E0-1DD2-40CC-BBE8-FEC79CF6C971}" destId="{29D28E17-EDA3-460D-A2E7-DEAECE61C990}" srcOrd="13" destOrd="0" presId="urn:microsoft.com/office/officeart/2005/8/layout/radial1"/>
    <dgm:cxn modelId="{EBBC6C81-86B4-461A-BB5D-2A0BB8934BE6}" type="presParOf" srcId="{29D28E17-EDA3-460D-A2E7-DEAECE61C990}" destId="{54AA83D1-4DA3-4B17-9204-366E005BB2E6}" srcOrd="0" destOrd="0" presId="urn:microsoft.com/office/officeart/2005/8/layout/radial1"/>
    <dgm:cxn modelId="{98006060-7040-4757-99A9-A0D7A1D78B15}" type="presParOf" srcId="{B105E1E0-1DD2-40CC-BBE8-FEC79CF6C971}" destId="{A746E5A4-24F4-4191-A4BA-BB56C2246BC3}" srcOrd="14" destOrd="0" presId="urn:microsoft.com/office/officeart/2005/8/layout/radial1"/>
    <dgm:cxn modelId="{293F8094-0851-49F6-8B9A-0D0B8B6E6A99}" type="presParOf" srcId="{B105E1E0-1DD2-40CC-BBE8-FEC79CF6C971}" destId="{A63A19D8-2246-487A-9508-D49C7E317C0D}" srcOrd="15" destOrd="0" presId="urn:microsoft.com/office/officeart/2005/8/layout/radial1"/>
    <dgm:cxn modelId="{B8B86BE4-92EF-4980-B842-06A66F2F8520}" type="presParOf" srcId="{A63A19D8-2246-487A-9508-D49C7E317C0D}" destId="{19BFAD6E-568E-46B8-A117-7FBC2D66BC54}" srcOrd="0" destOrd="0" presId="urn:microsoft.com/office/officeart/2005/8/layout/radial1"/>
    <dgm:cxn modelId="{2B818897-E9F0-4F39-8E1E-77137EE0E45C}" type="presParOf" srcId="{B105E1E0-1DD2-40CC-BBE8-FEC79CF6C971}" destId="{A1D0F3C6-B682-4841-A36E-992AA4DD5EF7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1CEBE4-04BC-4306-A17E-44C7168D52BE}">
      <dsp:nvSpPr>
        <dsp:cNvPr id="0" name=""/>
        <dsp:cNvSpPr/>
      </dsp:nvSpPr>
      <dsp:spPr>
        <a:xfrm>
          <a:off x="3448843" y="2094177"/>
          <a:ext cx="1230312" cy="12303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NSTC</a:t>
          </a:r>
        </a:p>
      </dsp:txBody>
      <dsp:txXfrm>
        <a:off x="3629018" y="2274352"/>
        <a:ext cx="869962" cy="869962"/>
      </dsp:txXfrm>
    </dsp:sp>
    <dsp:sp modelId="{444F76A3-BF3E-4819-803A-0B02BF00CC4A}">
      <dsp:nvSpPr>
        <dsp:cNvPr id="0" name=""/>
        <dsp:cNvSpPr/>
      </dsp:nvSpPr>
      <dsp:spPr>
        <a:xfrm rot="16200000">
          <a:off x="3633568" y="1650123"/>
          <a:ext cx="860862" cy="27246"/>
        </a:xfrm>
        <a:custGeom>
          <a:avLst/>
          <a:gdLst/>
          <a:ahLst/>
          <a:cxnLst/>
          <a:rect l="0" t="0" r="0" b="0"/>
          <a:pathLst>
            <a:path>
              <a:moveTo>
                <a:pt x="0" y="13623"/>
              </a:moveTo>
              <a:lnTo>
                <a:pt x="860862" y="1362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>
        <a:off x="4042478" y="1642224"/>
        <a:ext cx="43043" cy="43043"/>
      </dsp:txXfrm>
    </dsp:sp>
    <dsp:sp modelId="{6CC0B577-C9A0-4D86-B683-3C328FD89D62}">
      <dsp:nvSpPr>
        <dsp:cNvPr id="0" name=""/>
        <dsp:cNvSpPr/>
      </dsp:nvSpPr>
      <dsp:spPr>
        <a:xfrm>
          <a:off x="3448843" y="3002"/>
          <a:ext cx="1230312" cy="123031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S&amp;T Enterprise</a:t>
          </a:r>
          <a:endParaRPr lang="en-US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>
        <a:off x="3629018" y="183177"/>
        <a:ext cx="869962" cy="869962"/>
      </dsp:txXfrm>
    </dsp:sp>
    <dsp:sp modelId="{D08892D2-771E-4A22-9A13-02F3D4FA01EB}">
      <dsp:nvSpPr>
        <dsp:cNvPr id="0" name=""/>
        <dsp:cNvSpPr/>
      </dsp:nvSpPr>
      <dsp:spPr>
        <a:xfrm rot="18900000">
          <a:off x="4372910" y="1956368"/>
          <a:ext cx="860862" cy="27246"/>
        </a:xfrm>
        <a:custGeom>
          <a:avLst/>
          <a:gdLst/>
          <a:ahLst/>
          <a:cxnLst/>
          <a:rect l="0" t="0" r="0" b="0"/>
          <a:pathLst>
            <a:path>
              <a:moveTo>
                <a:pt x="0" y="13623"/>
              </a:moveTo>
              <a:lnTo>
                <a:pt x="860862" y="1362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>
        <a:off x="4781820" y="1948470"/>
        <a:ext cx="43043" cy="43043"/>
      </dsp:txXfrm>
    </dsp:sp>
    <dsp:sp modelId="{A5AAAB7D-CAC5-4E3E-BEF2-558ADB2E6CDB}">
      <dsp:nvSpPr>
        <dsp:cNvPr id="0" name=""/>
        <dsp:cNvSpPr/>
      </dsp:nvSpPr>
      <dsp:spPr>
        <a:xfrm>
          <a:off x="4927527" y="615493"/>
          <a:ext cx="1230312" cy="1230312"/>
        </a:xfrm>
        <a:prstGeom prst="ellipse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Environment</a:t>
          </a:r>
          <a:endParaRPr lang="en-US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>
        <a:off x="5107702" y="795668"/>
        <a:ext cx="869962" cy="869962"/>
      </dsp:txXfrm>
    </dsp:sp>
    <dsp:sp modelId="{C0F9F644-CCD8-4807-AF7C-1553789AF641}">
      <dsp:nvSpPr>
        <dsp:cNvPr id="0" name=""/>
        <dsp:cNvSpPr/>
      </dsp:nvSpPr>
      <dsp:spPr>
        <a:xfrm>
          <a:off x="4679156" y="2695710"/>
          <a:ext cx="860862" cy="27246"/>
        </a:xfrm>
        <a:custGeom>
          <a:avLst/>
          <a:gdLst/>
          <a:ahLst/>
          <a:cxnLst/>
          <a:rect l="0" t="0" r="0" b="0"/>
          <a:pathLst>
            <a:path>
              <a:moveTo>
                <a:pt x="0" y="13623"/>
              </a:moveTo>
              <a:lnTo>
                <a:pt x="860862" y="1362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>
        <a:off x="5088065" y="2687811"/>
        <a:ext cx="43043" cy="43043"/>
      </dsp:txXfrm>
    </dsp:sp>
    <dsp:sp modelId="{7777BBE7-3421-4E14-96CB-13D710868BA0}">
      <dsp:nvSpPr>
        <dsp:cNvPr id="0" name=""/>
        <dsp:cNvSpPr/>
      </dsp:nvSpPr>
      <dsp:spPr>
        <a:xfrm>
          <a:off x="5540018" y="2094177"/>
          <a:ext cx="1230312" cy="1230312"/>
        </a:xfrm>
        <a:prstGeom prst="ellipse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Homeland and National Security</a:t>
          </a:r>
          <a:endParaRPr lang="en-US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>
        <a:off x="5720193" y="2274352"/>
        <a:ext cx="869962" cy="869962"/>
      </dsp:txXfrm>
    </dsp:sp>
    <dsp:sp modelId="{00A80C68-CCB5-415E-8828-C186D7FE60C9}">
      <dsp:nvSpPr>
        <dsp:cNvPr id="0" name=""/>
        <dsp:cNvSpPr/>
      </dsp:nvSpPr>
      <dsp:spPr>
        <a:xfrm rot="2700000">
          <a:off x="4372910" y="3435052"/>
          <a:ext cx="860862" cy="27246"/>
        </a:xfrm>
        <a:custGeom>
          <a:avLst/>
          <a:gdLst/>
          <a:ahLst/>
          <a:cxnLst/>
          <a:rect l="0" t="0" r="0" b="0"/>
          <a:pathLst>
            <a:path>
              <a:moveTo>
                <a:pt x="0" y="13623"/>
              </a:moveTo>
              <a:lnTo>
                <a:pt x="860862" y="1362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>
        <a:off x="4781820" y="3427153"/>
        <a:ext cx="43043" cy="43043"/>
      </dsp:txXfrm>
    </dsp:sp>
    <dsp:sp modelId="{3C597BDD-C344-4B34-ABB3-DDC3F5A23590}">
      <dsp:nvSpPr>
        <dsp:cNvPr id="0" name=""/>
        <dsp:cNvSpPr/>
      </dsp:nvSpPr>
      <dsp:spPr>
        <a:xfrm>
          <a:off x="4927527" y="3572861"/>
          <a:ext cx="1230312" cy="1230312"/>
        </a:xfrm>
        <a:prstGeom prst="ellipse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Science</a:t>
          </a:r>
          <a:endParaRPr lang="en-US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>
        <a:off x="5107702" y="3753036"/>
        <a:ext cx="869962" cy="869962"/>
      </dsp:txXfrm>
    </dsp:sp>
    <dsp:sp modelId="{9EAEBBC9-E6D2-4BC9-B5F4-A441FFB58AE5}">
      <dsp:nvSpPr>
        <dsp:cNvPr id="0" name=""/>
        <dsp:cNvSpPr/>
      </dsp:nvSpPr>
      <dsp:spPr>
        <a:xfrm rot="5400000">
          <a:off x="3633568" y="3741297"/>
          <a:ext cx="860862" cy="27246"/>
        </a:xfrm>
        <a:custGeom>
          <a:avLst/>
          <a:gdLst/>
          <a:ahLst/>
          <a:cxnLst/>
          <a:rect l="0" t="0" r="0" b="0"/>
          <a:pathLst>
            <a:path>
              <a:moveTo>
                <a:pt x="0" y="13623"/>
              </a:moveTo>
              <a:lnTo>
                <a:pt x="860862" y="1362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>
        <a:off x="4042478" y="3733399"/>
        <a:ext cx="43043" cy="43043"/>
      </dsp:txXfrm>
    </dsp:sp>
    <dsp:sp modelId="{2998C72C-3492-4BC9-B505-E97F53383014}">
      <dsp:nvSpPr>
        <dsp:cNvPr id="0" name=""/>
        <dsp:cNvSpPr/>
      </dsp:nvSpPr>
      <dsp:spPr>
        <a:xfrm>
          <a:off x="3448843" y="4185351"/>
          <a:ext cx="1230312" cy="1230312"/>
        </a:xfrm>
        <a:prstGeom prst="ellipse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STEM Education</a:t>
          </a:r>
          <a:endParaRPr lang="en-US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>
        <a:off x="3629018" y="4365526"/>
        <a:ext cx="869962" cy="869962"/>
      </dsp:txXfrm>
    </dsp:sp>
    <dsp:sp modelId="{DD3F6874-7B52-4EA1-833E-E6050250BBD5}">
      <dsp:nvSpPr>
        <dsp:cNvPr id="0" name=""/>
        <dsp:cNvSpPr/>
      </dsp:nvSpPr>
      <dsp:spPr>
        <a:xfrm rot="8100000">
          <a:off x="2894227" y="3435052"/>
          <a:ext cx="860862" cy="27246"/>
        </a:xfrm>
        <a:custGeom>
          <a:avLst/>
          <a:gdLst/>
          <a:ahLst/>
          <a:cxnLst/>
          <a:rect l="0" t="0" r="0" b="0"/>
          <a:pathLst>
            <a:path>
              <a:moveTo>
                <a:pt x="0" y="13623"/>
              </a:moveTo>
              <a:lnTo>
                <a:pt x="860862" y="1362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 rot="10800000">
        <a:off x="3303136" y="3427153"/>
        <a:ext cx="43043" cy="43043"/>
      </dsp:txXfrm>
    </dsp:sp>
    <dsp:sp modelId="{CC3F6C43-C771-4C56-82F1-721ACFE39EF1}">
      <dsp:nvSpPr>
        <dsp:cNvPr id="0" name=""/>
        <dsp:cNvSpPr/>
      </dsp:nvSpPr>
      <dsp:spPr>
        <a:xfrm>
          <a:off x="1970159" y="3572861"/>
          <a:ext cx="1230312" cy="1230312"/>
        </a:xfrm>
        <a:prstGeom prst="ellipse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Technology</a:t>
          </a:r>
          <a:endParaRPr lang="en-US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>
        <a:off x="2150334" y="3753036"/>
        <a:ext cx="869962" cy="869962"/>
      </dsp:txXfrm>
    </dsp:sp>
    <dsp:sp modelId="{29D28E17-EDA3-460D-A2E7-DEAECE61C990}">
      <dsp:nvSpPr>
        <dsp:cNvPr id="0" name=""/>
        <dsp:cNvSpPr/>
      </dsp:nvSpPr>
      <dsp:spPr>
        <a:xfrm rot="10800000">
          <a:off x="2587981" y="2695710"/>
          <a:ext cx="860862" cy="27246"/>
        </a:xfrm>
        <a:custGeom>
          <a:avLst/>
          <a:gdLst/>
          <a:ahLst/>
          <a:cxnLst/>
          <a:rect l="0" t="0" r="0" b="0"/>
          <a:pathLst>
            <a:path>
              <a:moveTo>
                <a:pt x="0" y="13623"/>
              </a:moveTo>
              <a:lnTo>
                <a:pt x="860862" y="1362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 rot="10800000">
        <a:off x="2996891" y="2687811"/>
        <a:ext cx="43043" cy="43043"/>
      </dsp:txXfrm>
    </dsp:sp>
    <dsp:sp modelId="{A746E5A4-24F4-4191-A4BA-BB56C2246BC3}">
      <dsp:nvSpPr>
        <dsp:cNvPr id="0" name=""/>
        <dsp:cNvSpPr/>
      </dsp:nvSpPr>
      <dsp:spPr>
        <a:xfrm>
          <a:off x="1357669" y="2094177"/>
          <a:ext cx="1230312" cy="1230312"/>
        </a:xfrm>
        <a:prstGeom prst="ellipse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Artificial Intelligence</a:t>
          </a:r>
          <a:endParaRPr lang="en-US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>
        <a:off x="1537844" y="2274352"/>
        <a:ext cx="869962" cy="869962"/>
      </dsp:txXfrm>
    </dsp:sp>
    <dsp:sp modelId="{A63A19D8-2246-487A-9508-D49C7E317C0D}">
      <dsp:nvSpPr>
        <dsp:cNvPr id="0" name=""/>
        <dsp:cNvSpPr/>
      </dsp:nvSpPr>
      <dsp:spPr>
        <a:xfrm rot="13500000">
          <a:off x="2894227" y="1956368"/>
          <a:ext cx="860862" cy="27246"/>
        </a:xfrm>
        <a:custGeom>
          <a:avLst/>
          <a:gdLst/>
          <a:ahLst/>
          <a:cxnLst/>
          <a:rect l="0" t="0" r="0" b="0"/>
          <a:pathLst>
            <a:path>
              <a:moveTo>
                <a:pt x="0" y="13623"/>
              </a:moveTo>
              <a:lnTo>
                <a:pt x="860862" y="1362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 rot="10800000">
        <a:off x="3303136" y="1948470"/>
        <a:ext cx="43043" cy="43043"/>
      </dsp:txXfrm>
    </dsp:sp>
    <dsp:sp modelId="{A1D0F3C6-B682-4841-A36E-992AA4DD5EF7}">
      <dsp:nvSpPr>
        <dsp:cNvPr id="0" name=""/>
        <dsp:cNvSpPr/>
      </dsp:nvSpPr>
      <dsp:spPr>
        <a:xfrm>
          <a:off x="1970159" y="615493"/>
          <a:ext cx="1230312" cy="1230312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rPr>
            <a:t>Research Environment</a:t>
          </a:r>
          <a:endParaRPr lang="en-US" sz="1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w Cen MT" panose="020B0602020104020603" pitchFamily="34" charset="0"/>
          </a:endParaRPr>
        </a:p>
      </dsp:txBody>
      <dsp:txXfrm>
        <a:off x="2150334" y="795668"/>
        <a:ext cx="869962" cy="869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EA8C06-5B86-41A3-8B7F-D2BE2E8A9A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2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BBE4F4-BA8C-4D64-A745-820462EF59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2963" y="2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/>
          <a:lstStyle>
            <a:lvl1pPr algn="r">
              <a:defRPr sz="1200"/>
            </a:lvl1pPr>
          </a:lstStyle>
          <a:p>
            <a:fld id="{25B697B6-F887-48FB-8DB0-852AA119822F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D3178-0E24-4EFA-A020-1E4F5684CB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119174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FEC91-1318-4CB0-8498-23019111FC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2963" y="9119174"/>
            <a:ext cx="3170583" cy="482027"/>
          </a:xfrm>
          <a:prstGeom prst="rect">
            <a:avLst/>
          </a:prstGeom>
        </p:spPr>
        <p:txBody>
          <a:bodyPr vert="horz" lIns="94837" tIns="47418" rIns="94837" bIns="47418" rtlCol="0" anchor="b"/>
          <a:lstStyle>
            <a:lvl1pPr algn="r">
              <a:defRPr sz="1200"/>
            </a:lvl1pPr>
          </a:lstStyle>
          <a:p>
            <a:fld id="{203A6136-FF06-4B4C-B7B1-9F35B6EAC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54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98E42C92-F69D-47D3-92C8-E3465A9844AB}" type="datetimeFigureOut">
              <a:rPr lang="en-US" smtClean="0"/>
              <a:t>11/18/2019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40307" y="4620578"/>
            <a:ext cx="6234589" cy="4498897"/>
          </a:xfrm>
          <a:prstGeom prst="rect">
            <a:avLst/>
          </a:prstGeom>
        </p:spPr>
        <p:txBody>
          <a:bodyPr vert="horz" lIns="96639" tIns="48320" rIns="96639" bIns="483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6"/>
            <a:ext cx="3169920" cy="481726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C4D85CBB-A4FB-4B3D-9A5C-87DBE6507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39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ECEEC61-CEAA-4262-A53A-60A0C05FD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53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CE27AAA-AA3A-4ADB-8127-1CCFB928FA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79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11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D355DBC-5B27-40C6-B9CD-DCF928344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489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4349A-219E-45A4-A6E4-E9799664F31B}" type="slidenum">
              <a:rPr lang="en-US" smtClean="0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9AEE306-D1C0-449D-BD89-1A01DC9AA5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79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614363"/>
            <a:ext cx="5759450" cy="32400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2CE143A-6860-4501-BF7F-F60F3187B1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13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14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478B169-6D1C-43DC-AC4A-9910AD6137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06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15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8B5775D-5E1C-4B28-8B26-FAF5EC304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47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58813" y="676275"/>
            <a:ext cx="5997575" cy="3373438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8005">
              <a:defRPr/>
            </a:pPr>
            <a:fld id="{43279D9D-F0C8-4CFD-98D4-A87D607EEEF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898005"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04CD466-A1A2-43B3-B5B2-6C5A06718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86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17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BF08EEA-BEBD-4B87-BE61-CF39AA590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28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44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A41174A-C9D8-4488-A9C3-8E1966A80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609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BC7C3D5-F464-4B34-83BA-1B99DF0BCF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01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5736324-8AAB-454E-8E84-77851EDFD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5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6543366-0D84-40C3-B2F2-40542E61BB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46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6F27D7F-F4D0-4555-870A-3FB708424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45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642938"/>
            <a:ext cx="5759450" cy="324008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D17CD73-E03B-47B7-BFFF-2FEB57718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62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718404">
              <a:defRPr/>
            </a:pPr>
            <a:fld id="{D0E290CF-AC5C-46CC-815D-62F089B7D795}" type="slidenum">
              <a:rPr lang="en-US">
                <a:solidFill>
                  <a:prstClr val="black"/>
                </a:solidFill>
                <a:latin typeface="Calibri"/>
              </a:rPr>
              <a:pPr defTabSz="718404">
                <a:defRPr/>
              </a:pPr>
              <a:t>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2D8270D-A38C-452C-A2EE-3974F93F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89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D85CBB-A4FB-4B3D-9A5C-87DBE6507CDF}" type="slidenum">
              <a:rPr lang="en-US" smtClean="0"/>
              <a:t>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992BD29-4099-46B9-8514-DA2267CA85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3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FE0A2-1C9A-4075-9168-EEB4BCD36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6A201-FCD9-4CC8-B86D-26A3147F3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9CC31-F7AC-43E4-85F9-C8CFC573B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0558F-65E6-4F8A-8ADC-81DC1DD6A41F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733AA-B871-4439-B715-BD583DF64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78D63-FE24-460E-9DF4-E9592C408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ECE2-A41E-42A4-8F36-F26F5AF0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69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C666C-F5B3-4506-A1AC-21BEA3999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7F97CB-DD8E-4E21-A000-489A0552F9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89897-AD64-4839-A786-2926518F3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DEA6D-54A0-44B3-95BC-DBA1FB1C8255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EC3A6-D5C5-499F-B2AE-00580E76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AFBC4-E984-4E15-8A7E-0876A0408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ECE2-A41E-42A4-8F36-F26F5AF0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3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F2EA00-7D0E-4E36-93D4-FAAA74F054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A1E44-D016-4B27-A656-0A6906BE4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D1419-E21A-4A80-B575-A7E65173E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0D2EB-9B66-413C-BE0C-19509AF397DF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1DB11-C759-4E00-8959-56C52B182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0DFB1-733B-47EC-8B68-3CDFE8E77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ECE2-A41E-42A4-8F36-F26F5AF0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90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7F482-D95F-4C44-814F-596314801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658" y="108882"/>
            <a:ext cx="10409381" cy="109912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A3440-7DE7-4C46-B36E-56AA3E911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B7E12-257E-4548-9D14-C9DD99273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DA100-46E8-4E7E-802B-91244EC5332B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CF8A7-F829-4FFC-BB02-930CC3122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D161D-B49A-4FF2-9BE7-0AF30192E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5F4EECE2-A41E-42A4-8F36-F26F5AF0A1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8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E199-E6DA-4A66-B3FB-EB66994B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7A9D1-2DE7-488F-85B4-02E3F5DD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CFC1A-4756-4083-BC92-B72773AFA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C7B3-88F2-4783-9CF7-47D32E5CEA04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D1A18-03B5-46B1-9733-58A64DA0A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53184A-C789-448B-B46B-666B10551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ECE2-A41E-42A4-8F36-F26F5AF0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54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89765-E9E8-4295-B876-70F2CEE53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20369-4C74-4E3E-8428-59DFE2416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3AC28-FC42-4CCC-9E16-D3B2B2BFB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850AE8-15CC-43E9-A165-D2D128EFF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3E139-7CD6-46BE-AC6F-5D7E8B1ACD21}" type="datetime1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CAB6D-B0E4-4238-9F10-12BD5E238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EF2E3-E9ED-4F59-9318-8A89376C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ECE2-A41E-42A4-8F36-F26F5AF0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65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0F10B-7411-4D47-9D3A-1A3BD520F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A12E2-EBD8-47E4-85B4-23A081770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529B3-C9A7-48BC-8F2D-569EEB81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1F75B-ABF9-4CF2-B5CA-A3F203FBEC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852A34-3B83-4AFD-A253-410088D942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0AB3E2-EA30-47F0-9B2C-A29BE892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A94FF-FF1A-48E9-BB4B-22EB7A03C68C}" type="datetime1">
              <a:rPr lang="en-US" smtClean="0"/>
              <a:t>11/18/2019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DD2B04-B00D-413F-B81D-FF661AFDF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CDC3E4-B64B-4698-9F14-91A37473D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ECE2-A41E-42A4-8F36-F26F5AF0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57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8DAD-F452-4346-AA04-AE0FA59D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A346F-BCBA-4A5B-8555-4B099436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DB048-E318-4287-952A-2F64DA4EFB08}" type="datetime1">
              <a:rPr lang="en-US" smtClean="0"/>
              <a:t>11/18/2019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AAB9B-FC31-4373-A8B3-F86753C01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4F2FF3-7E1D-4FC7-8229-C40EF229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ECE2-A41E-42A4-8F36-F26F5AF0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3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7A4D2C-C9AA-4F20-B7FA-F639966E8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5B58B-23F7-45CF-A3DF-E859C09A0204}" type="datetime1">
              <a:rPr lang="en-US" smtClean="0"/>
              <a:t>11/18/2019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F1831-63F0-4421-ADF2-BAA3B72B4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6781E-171D-451A-AA2C-15564999C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ECE2-A41E-42A4-8F36-F26F5AF0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3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2379D-002E-44FE-85EC-99096BB64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64033-BE5F-40CD-B1F2-B36E0A155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644D60-74BD-48CE-8854-C253AEB48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51A0EA-9EAA-4ED6-9D68-0FD7EDED5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1764C-F01C-4DFC-BC71-77B3F8E15D72}" type="datetime1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48C54-4E44-411A-9539-E75FA5FE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0486E-4757-45F0-B3B2-D607E1374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ECE2-A41E-42A4-8F36-F26F5AF0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5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DAB66-F6B1-4B99-8639-317FB3BF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AE47B9-E166-4132-B66D-7047B46BF0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0D68B-9437-45EA-985B-862A702C24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F43076-FA38-4690-AF45-7EE08EAA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E11FE-E8B0-4617-8805-4F84597C310E}" type="datetime1">
              <a:rPr lang="en-US" smtClean="0"/>
              <a:t>11/18/2019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70205-63DD-46E3-B9CB-C7AC1315A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D6BAD-5A89-4281-A5CD-89040A100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ECE2-A41E-42A4-8F36-F26F5AF0A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6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1EF36-C620-42E4-A709-2DC9D7544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04503-C2FA-48E9-8640-FF1462BC5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11FD5-C076-4253-A45B-91512ADD19F3}" type="datetime1">
              <a:rPr lang="en-US" smtClean="0"/>
              <a:t>11/18/2019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AC1A3-C4D5-4112-B5C9-E6D8A96E6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0BD07-DE86-47AF-B69B-0CA237004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EECE2-A41E-42A4-8F36-F26F5AF0A1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37A5FF-7E5E-477B-92C7-141FC188DE93}"/>
              </a:ext>
            </a:extLst>
          </p:cNvPr>
          <p:cNvSpPr/>
          <p:nvPr userDrawn="1"/>
        </p:nvSpPr>
        <p:spPr>
          <a:xfrm>
            <a:off x="105486" y="110836"/>
            <a:ext cx="11981028" cy="1099128"/>
          </a:xfrm>
          <a:prstGeom prst="rect">
            <a:avLst/>
          </a:prstGeom>
          <a:gradFill>
            <a:gsLst>
              <a:gs pos="0">
                <a:srgbClr val="007172"/>
              </a:gs>
              <a:gs pos="100000">
                <a:srgbClr val="009D9F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535658-01A6-460D-9DBC-5CB0A2081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658" y="110837"/>
            <a:ext cx="10409381" cy="1099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484C66-6352-4DAD-B346-A5A7732511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1" y="209771"/>
            <a:ext cx="896572" cy="90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11E98-D2EE-4570-957A-7A5C78AC0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DB91F9-0253-420D-9595-B96F80B1DCE5}"/>
              </a:ext>
            </a:extLst>
          </p:cNvPr>
          <p:cNvSpPr txBox="1"/>
          <p:nvPr/>
        </p:nvSpPr>
        <p:spPr>
          <a:xfrm>
            <a:off x="9124123" y="2196542"/>
            <a:ext cx="2941982" cy="1015663"/>
          </a:xfrm>
          <a:prstGeom prst="rect">
            <a:avLst/>
          </a:prstGeom>
          <a:solidFill>
            <a:srgbClr val="0070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</a:rPr>
              <a:t>Dr. France A. Córdova</a:t>
            </a:r>
            <a:br>
              <a:rPr lang="en-US" sz="2000" dirty="0">
                <a:solidFill>
                  <a:schemeClr val="bg1"/>
                </a:solidFill>
                <a:latin typeface="Tw Cen MT" panose="020B06020201040206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Tw Cen MT" panose="020B0602020104020603" pitchFamily="34" charset="0"/>
              </a:rPr>
              <a:t>Director</a:t>
            </a:r>
            <a:br>
              <a:rPr lang="en-US" i="1" dirty="0">
                <a:solidFill>
                  <a:schemeClr val="bg1"/>
                </a:solidFill>
                <a:latin typeface="Tw Cen MT" panose="020B0602020104020603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Tw Cen MT" panose="020B0602020104020603" pitchFamily="34" charset="0"/>
              </a:rPr>
              <a:t>National Science Foundation</a:t>
            </a:r>
          </a:p>
        </p:txBody>
      </p:sp>
    </p:spTree>
    <p:extLst>
      <p:ext uri="{BB962C8B-B14F-4D97-AF65-F5344CB8AC3E}">
        <p14:creationId xmlns:p14="http://schemas.microsoft.com/office/powerpoint/2010/main" val="36032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DD7F53-9987-4279-9B39-65D521B1D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5286" cy="68640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013C66-DE03-4438-87C6-A515136237AA}"/>
              </a:ext>
            </a:extLst>
          </p:cNvPr>
          <p:cNvSpPr txBox="1"/>
          <p:nvPr/>
        </p:nvSpPr>
        <p:spPr>
          <a:xfrm>
            <a:off x="5905023" y="985795"/>
            <a:ext cx="6558094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Tw Cen MT" panose="020B0602020104020603" pitchFamily="34" charset="0"/>
              </a:rPr>
              <a:t>“Unleashing American discovery and innovation means providing the environment that allows our scientists, engineers, inventors, and entrepreneurs to do what they do best – explore, discover, and be creative.” </a:t>
            </a:r>
          </a:p>
          <a:p>
            <a:endParaRPr lang="en-US" sz="32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w Cen MT" panose="020B0602020104020603" pitchFamily="34" charset="0"/>
              </a:rPr>
              <a:t>Dr. Kelvin K. </a:t>
            </a:r>
            <a:r>
              <a:rPr lang="en-US" sz="2800" dirty="0" err="1">
                <a:solidFill>
                  <a:schemeClr val="bg1"/>
                </a:solidFill>
                <a:latin typeface="Tw Cen MT" panose="020B0602020104020603" pitchFamily="34" charset="0"/>
              </a:rPr>
              <a:t>Droegemeier</a:t>
            </a:r>
            <a:endParaRPr lang="en-US" sz="28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Tw Cen MT" panose="020B0602020104020603" pitchFamily="34" charset="0"/>
              </a:rPr>
              <a:t>Director, The White House Office of Science and Technology Policy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82B566-78DF-4D35-A3B9-BA980F00E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256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82EFE-6DE6-4D2D-93E5-4BEFAA42F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U.S. National Science &amp; Technology Council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5389C-32FE-447A-90AF-A21856E03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264" y="2695272"/>
            <a:ext cx="2697646" cy="1278104"/>
          </a:xfrm>
          <a:solidFill>
            <a:srgbClr val="57B7D1"/>
          </a:solidFill>
          <a:ln w="12700">
            <a:solidFill>
              <a:srgbClr val="BFB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 defTabSz="609576">
              <a:buNone/>
            </a:pPr>
            <a: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Calibri" panose="020F0502020204030204" pitchFamily="34" charset="0"/>
              </a:rPr>
              <a:t>National Science and Technology Council (NSTC)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3E1F22-496B-4541-82A9-0163EED02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ECE2-A41E-42A4-8F36-F26F5AF0A12F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214195F-CBC1-4DF9-A997-1371D14B51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162536"/>
              </p:ext>
            </p:extLst>
          </p:nvPr>
        </p:nvGraphicFramePr>
        <p:xfrm>
          <a:off x="2032000" y="12849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5BAE4E1-E918-4FBA-BA25-DAB22DCB89E8}"/>
              </a:ext>
            </a:extLst>
          </p:cNvPr>
          <p:cNvSpPr/>
          <p:nvPr/>
        </p:nvSpPr>
        <p:spPr>
          <a:xfrm>
            <a:off x="392264" y="3973376"/>
            <a:ext cx="2697646" cy="127810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60325" defTabSz="609576">
              <a:spcAft>
                <a:spcPts val="600"/>
              </a:spcAft>
            </a:pPr>
            <a:r>
              <a:rPr lang="en-US" dirty="0">
                <a:solidFill>
                  <a:prstClr val="white">
                    <a:lumMod val="25000"/>
                  </a:prstClr>
                </a:solidFill>
                <a:latin typeface="Tw Cen MT" panose="020B0602020104020603" pitchFamily="34" charset="0"/>
                <a:cs typeface="Calibri" panose="020F0502020204030204" pitchFamily="34" charset="0"/>
              </a:rPr>
              <a:t>Coordinates US science and technology policy across the federal government</a:t>
            </a:r>
          </a:p>
        </p:txBody>
      </p:sp>
    </p:spTree>
    <p:extLst>
      <p:ext uri="{BB962C8B-B14F-4D97-AF65-F5344CB8AC3E}">
        <p14:creationId xmlns:p14="http://schemas.microsoft.com/office/powerpoint/2010/main" val="4276291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7663C-AC25-474C-894D-F37427AF2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658" y="108882"/>
            <a:ext cx="10635735" cy="1099128"/>
          </a:xfrm>
        </p:spPr>
        <p:txBody>
          <a:bodyPr>
            <a:normAutofit/>
          </a:bodyPr>
          <a:lstStyle/>
          <a:p>
            <a:r>
              <a:rPr lang="en-US" sz="3600" dirty="0"/>
              <a:t>NSTC Joint Committee on Research Environments (JCORE)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7FAB1-8D27-4F82-AE4D-4B625D1C0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5624"/>
            <a:ext cx="5368159" cy="47380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600" dirty="0">
                <a:latin typeface="Tw Cen MT" panose="020B0602020104020603" pitchFamily="34" charset="0"/>
              </a:rPr>
              <a:t>Launched in May 2019</a:t>
            </a:r>
            <a:endParaRPr lang="en-US" sz="800" dirty="0">
              <a:latin typeface="Tw Cen MT" panose="020B0602020104020603" pitchFamily="34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600" dirty="0">
                <a:latin typeface="Tw Cen MT" panose="020B0602020104020603" pitchFamily="34" charset="0"/>
              </a:rPr>
              <a:t>Co-chaired by White House Office of Science &amp; Technology Policy and several US science agencies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600" dirty="0">
                <a:latin typeface="Tw Cen MT" panose="020B0602020104020603" pitchFamily="34" charset="0"/>
              </a:rPr>
              <a:t>Three overall objectives</a:t>
            </a:r>
          </a:p>
          <a:p>
            <a:pPr marL="857250" lvl="1" indent="-4000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Elevate research environment issues </a:t>
            </a:r>
          </a:p>
          <a:p>
            <a:pPr marL="857250" lvl="1" indent="-4000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Convene and lead by example</a:t>
            </a:r>
          </a:p>
          <a:p>
            <a:pPr marL="857250" lvl="1" indent="-4000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Engage with external community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4D42A-994E-47FC-AF94-72F6DE2737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13884" t="15211" r="1929" b="7452"/>
          <a:stretch/>
        </p:blipFill>
        <p:spPr>
          <a:xfrm>
            <a:off x="6109643" y="1951226"/>
            <a:ext cx="5354515" cy="3267600"/>
          </a:xfrm>
          <a:prstGeom prst="rect">
            <a:avLst/>
          </a:prstGeom>
          <a:ln>
            <a:noFill/>
          </a:ln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D21261C7-5E39-45BB-8A79-39A52659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028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22C53F-628F-4D4C-B737-9F3D7AA75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658" y="101625"/>
            <a:ext cx="10409381" cy="1099128"/>
          </a:xfrm>
        </p:spPr>
        <p:txBody>
          <a:bodyPr/>
          <a:lstStyle/>
          <a:p>
            <a:r>
              <a:rPr lang="en-US" dirty="0"/>
              <a:t>JCORE has Four Subcommittees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8C19B5-B53D-4B01-99BC-45DAD325B853}"/>
              </a:ext>
            </a:extLst>
          </p:cNvPr>
          <p:cNvSpPr txBox="1">
            <a:spLocks/>
          </p:cNvSpPr>
          <p:nvPr/>
        </p:nvSpPr>
        <p:spPr>
          <a:xfrm>
            <a:off x="0" y="5903760"/>
            <a:ext cx="12192000" cy="4132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2400" i="1" dirty="0">
                <a:latin typeface="Tw Cen MT" panose="020B0602020104020603" pitchFamily="34" charset="0"/>
              </a:rPr>
              <a:t>NSF co-chairs all four subcommittees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5A0005-94D9-4E21-9E01-45F003E60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479904-2F86-4250-9C31-5CDD88C5B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16" y="2567312"/>
            <a:ext cx="10579768" cy="22892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679AEB-63E5-40B6-AEBD-439C3CE48D52}"/>
              </a:ext>
            </a:extLst>
          </p:cNvPr>
          <p:cNvSpPr txBox="1"/>
          <p:nvPr/>
        </p:nvSpPr>
        <p:spPr>
          <a:xfrm>
            <a:off x="901809" y="3369232"/>
            <a:ext cx="2268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w Cen MT" panose="020B0602020104020603" pitchFamily="34" charset="0"/>
              </a:rPr>
              <a:t>Rigor &amp; Integrity</a:t>
            </a:r>
            <a:br>
              <a:rPr lang="en-US" sz="2000" dirty="0">
                <a:latin typeface="Tw Cen MT" panose="020B0602020104020603" pitchFamily="34" charset="0"/>
              </a:rPr>
            </a:br>
            <a:r>
              <a:rPr lang="en-US" sz="2000" dirty="0">
                <a:latin typeface="Tw Cen MT" panose="020B0602020104020603" pitchFamily="34" charset="0"/>
              </a:rPr>
              <a:t>in Research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E44BB4-14EE-4BD5-81E2-38A77BBF817E}"/>
              </a:ext>
            </a:extLst>
          </p:cNvPr>
          <p:cNvSpPr txBox="1"/>
          <p:nvPr/>
        </p:nvSpPr>
        <p:spPr>
          <a:xfrm>
            <a:off x="6351086" y="3523120"/>
            <a:ext cx="2268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w Cen MT" panose="020B0602020104020603" pitchFamily="34" charset="0"/>
              </a:rPr>
              <a:t>Research Security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64D612-6570-40E7-80AB-02A4FF6CBD28}"/>
              </a:ext>
            </a:extLst>
          </p:cNvPr>
          <p:cNvSpPr txBox="1"/>
          <p:nvPr/>
        </p:nvSpPr>
        <p:spPr>
          <a:xfrm>
            <a:off x="3571140" y="3215344"/>
            <a:ext cx="226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w Cen MT" panose="020B0602020104020603" pitchFamily="34" charset="0"/>
              </a:rPr>
              <a:t>Safe &amp; Inclusive Research Environments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E4A881-0005-4A92-9B5A-0D3FFA4E6A30}"/>
              </a:ext>
            </a:extLst>
          </p:cNvPr>
          <p:cNvSpPr txBox="1"/>
          <p:nvPr/>
        </p:nvSpPr>
        <p:spPr>
          <a:xfrm>
            <a:off x="9009323" y="3061456"/>
            <a:ext cx="2268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w Cen MT" panose="020B0602020104020603" pitchFamily="34" charset="0"/>
              </a:rPr>
              <a:t>Coordinating</a:t>
            </a:r>
            <a:br>
              <a:rPr lang="en-US" sz="2000" dirty="0">
                <a:latin typeface="Tw Cen MT" panose="020B0602020104020603" pitchFamily="34" charset="0"/>
              </a:rPr>
            </a:br>
            <a:r>
              <a:rPr lang="en-US" sz="2000" dirty="0">
                <a:latin typeface="Tw Cen MT" panose="020B0602020104020603" pitchFamily="34" charset="0"/>
              </a:rPr>
              <a:t>Administrative Requirements for Research</a:t>
            </a:r>
          </a:p>
        </p:txBody>
      </p:sp>
    </p:spTree>
    <p:extLst>
      <p:ext uri="{BB962C8B-B14F-4D97-AF65-F5344CB8AC3E}">
        <p14:creationId xmlns:p14="http://schemas.microsoft.com/office/powerpoint/2010/main" val="998182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75EDB-3F6F-4587-99B5-A4071E148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Working with International Partners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869457-90F0-47A8-8990-583B072B7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31" y="1389184"/>
            <a:ext cx="5268823" cy="5263662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5062A7-E3AC-47EA-A52E-A178BAC42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11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002CF-AD2A-41E5-BF89-9BAE18C1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Research Council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FAAD1A-725B-4514-B421-C7A8567A8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A95895-5A32-49A9-804E-95F5C21C27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b="3587"/>
          <a:stretch/>
        </p:blipFill>
        <p:spPr>
          <a:xfrm>
            <a:off x="1096112" y="1239760"/>
            <a:ext cx="10506927" cy="546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AEFAC4-FAD9-44D3-B052-E8C1BCCEC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48199" r="77366" b="12060"/>
          <a:stretch/>
        </p:blipFill>
        <p:spPr>
          <a:xfrm>
            <a:off x="576261" y="3429000"/>
            <a:ext cx="2408239" cy="2795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76140C-4A2F-492A-98DB-ED184B77B7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88219" r="79750" b="3587"/>
          <a:stretch/>
        </p:blipFill>
        <p:spPr>
          <a:xfrm>
            <a:off x="728660" y="6214985"/>
            <a:ext cx="2078040" cy="60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01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658" y="114299"/>
            <a:ext cx="9144000" cy="1076325"/>
          </a:xfrm>
        </p:spPr>
        <p:txBody>
          <a:bodyPr>
            <a:normAutofit/>
          </a:bodyPr>
          <a:lstStyle/>
          <a:p>
            <a:r>
              <a:rPr lang="en-US" sz="4400" dirty="0"/>
              <a:t>OECD Principles for Trustworthy AI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640F6C-DA09-F349-93F7-E2CD691BD5A8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478" t="14645" r="16490" b="65589"/>
          <a:stretch/>
        </p:blipFill>
        <p:spPr>
          <a:xfrm>
            <a:off x="2590800" y="1958085"/>
            <a:ext cx="7010400" cy="152732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41A72C-C491-4A0B-83EF-5CB6B081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2182" y="6348164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D49EA3-F88C-48D8-BC50-98AD66BB754E}"/>
              </a:ext>
            </a:extLst>
          </p:cNvPr>
          <p:cNvGrpSpPr/>
          <p:nvPr/>
        </p:nvGrpSpPr>
        <p:grpSpPr>
          <a:xfrm>
            <a:off x="829702" y="5100888"/>
            <a:ext cx="10532596" cy="930648"/>
            <a:chOff x="1928716" y="5600079"/>
            <a:chExt cx="10532596" cy="9306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68B2A5-8FF7-4AD0-94B9-4E0808E6B262}"/>
                </a:ext>
              </a:extLst>
            </p:cNvPr>
            <p:cNvSpPr txBox="1"/>
            <p:nvPr/>
          </p:nvSpPr>
          <p:spPr>
            <a:xfrm>
              <a:off x="1928716" y="5607396"/>
              <a:ext cx="2011680" cy="923330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Inclusive and sustainable growth and well-being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990737-D355-4100-B3F2-BF76258CEB3A}"/>
                </a:ext>
              </a:extLst>
            </p:cNvPr>
            <p:cNvSpPr txBox="1"/>
            <p:nvPr/>
          </p:nvSpPr>
          <p:spPr>
            <a:xfrm>
              <a:off x="4055291" y="5600079"/>
              <a:ext cx="2011680" cy="923330"/>
            </a:xfrm>
            <a:prstGeom prst="rect">
              <a:avLst/>
            </a:prstGeom>
            <a:solidFill>
              <a:srgbClr val="57B7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Human-centered values and fairness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611849-3DEC-4EA1-9582-24B03A657DDF}"/>
                </a:ext>
              </a:extLst>
            </p:cNvPr>
            <p:cNvSpPr txBox="1"/>
            <p:nvPr/>
          </p:nvSpPr>
          <p:spPr>
            <a:xfrm>
              <a:off x="6181866" y="5607396"/>
              <a:ext cx="2011680" cy="916013"/>
            </a:xfrm>
            <a:prstGeom prst="rect">
              <a:avLst/>
            </a:prstGeom>
            <a:solidFill>
              <a:srgbClr val="53C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Transparency and </a:t>
              </a:r>
              <a:r>
                <a:rPr lang="en-US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explainability</a:t>
              </a: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4078447-69A9-43D3-875E-F1DF0995FEA0}"/>
                </a:ext>
              </a:extLst>
            </p:cNvPr>
            <p:cNvSpPr txBox="1"/>
            <p:nvPr/>
          </p:nvSpPr>
          <p:spPr>
            <a:xfrm>
              <a:off x="8307794" y="5607396"/>
              <a:ext cx="2011680" cy="916014"/>
            </a:xfrm>
            <a:prstGeom prst="rect">
              <a:avLst/>
            </a:prstGeom>
            <a:solidFill>
              <a:srgbClr val="38BA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Robustness and safety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F8674B3-CF36-49DA-A82D-14BFB0929982}"/>
                </a:ext>
              </a:extLst>
            </p:cNvPr>
            <p:cNvSpPr txBox="1"/>
            <p:nvPr/>
          </p:nvSpPr>
          <p:spPr>
            <a:xfrm>
              <a:off x="10449632" y="5600079"/>
              <a:ext cx="2011680" cy="930648"/>
            </a:xfrm>
            <a:prstGeom prst="rect">
              <a:avLst/>
            </a:prstGeom>
            <a:solidFill>
              <a:srgbClr val="00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Accountability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1DC13F2-3946-48A5-BA61-2BF134CEB4B9}"/>
              </a:ext>
            </a:extLst>
          </p:cNvPr>
          <p:cNvSpPr txBox="1"/>
          <p:nvPr/>
        </p:nvSpPr>
        <p:spPr>
          <a:xfrm>
            <a:off x="416576" y="2429359"/>
            <a:ext cx="2172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Tw Cen MT" panose="020B0602020104020603" pitchFamily="34" charset="0"/>
              </a:rPr>
              <a:t>Stakeholders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2BCDF4-15E9-48FF-8D68-1E69F12F7BD7}"/>
              </a:ext>
            </a:extLst>
          </p:cNvPr>
          <p:cNvSpPr txBox="1"/>
          <p:nvPr/>
        </p:nvSpPr>
        <p:spPr>
          <a:xfrm>
            <a:off x="416576" y="4523430"/>
            <a:ext cx="1654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Tw Cen MT" panose="020B0602020104020603" pitchFamily="34" charset="0"/>
              </a:rPr>
              <a:t>Principles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7A2F8E-2136-43C3-B201-AF8495A9952F}"/>
              </a:ext>
            </a:extLst>
          </p:cNvPr>
          <p:cNvSpPr txBox="1"/>
          <p:nvPr/>
        </p:nvSpPr>
        <p:spPr>
          <a:xfrm>
            <a:off x="1371770" y="3465137"/>
            <a:ext cx="9448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w Cen MT" panose="020B0602020104020603" pitchFamily="34" charset="0"/>
              </a:rPr>
              <a:t>Civil society, the technical and academic communities, industry, governments, organized labor as well as individuals (as workers or data subjects)</a:t>
            </a:r>
          </a:p>
        </p:txBody>
      </p:sp>
    </p:spTree>
    <p:extLst>
      <p:ext uri="{BB962C8B-B14F-4D97-AF65-F5344CB8AC3E}">
        <p14:creationId xmlns:p14="http://schemas.microsoft.com/office/powerpoint/2010/main" val="1455827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A708AF3-D1F8-46F8-87E4-AAD0C3163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r="33157" b="2"/>
          <a:stretch/>
        </p:blipFill>
        <p:spPr>
          <a:xfrm>
            <a:off x="321628" y="1733029"/>
            <a:ext cx="3794760" cy="3930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540026-8FFB-4B52-894D-A1A3B2F3FC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32874" b="3"/>
          <a:stretch/>
        </p:blipFill>
        <p:spPr>
          <a:xfrm>
            <a:off x="4198385" y="1733029"/>
            <a:ext cx="3794760" cy="3930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EFD629-CD10-4932-9B5F-7A04F3BA35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 r="11533" b="2"/>
          <a:stretch/>
        </p:blipFill>
        <p:spPr>
          <a:xfrm>
            <a:off x="8075142" y="1733029"/>
            <a:ext cx="3794760" cy="3930978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5EBA189F-FE8C-43BF-9C73-27FCD0422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New Landscape for Research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9B7C7C7-34CC-4F29-97A6-1C2108C4C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911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11E98-D2EE-4570-957A-7A5C78AC0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F18464-6104-4087-A95D-45D44263B838}"/>
              </a:ext>
            </a:extLst>
          </p:cNvPr>
          <p:cNvSpPr txBox="1"/>
          <p:nvPr/>
        </p:nvSpPr>
        <p:spPr>
          <a:xfrm>
            <a:off x="9124123" y="2196542"/>
            <a:ext cx="2941982" cy="1015663"/>
          </a:xfrm>
          <a:prstGeom prst="rect">
            <a:avLst/>
          </a:prstGeom>
          <a:solidFill>
            <a:srgbClr val="00707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w Cen MT" panose="020B0602020104020603" pitchFamily="34" charset="0"/>
              </a:rPr>
              <a:t>Dr. France A. Córdova</a:t>
            </a:r>
            <a:br>
              <a:rPr lang="en-US" sz="2000" dirty="0">
                <a:solidFill>
                  <a:schemeClr val="bg1"/>
                </a:solidFill>
                <a:latin typeface="Tw Cen MT" panose="020B0602020104020603" pitchFamily="34" charset="0"/>
              </a:rPr>
            </a:br>
            <a:r>
              <a:rPr lang="en-US" dirty="0">
                <a:solidFill>
                  <a:schemeClr val="bg1"/>
                </a:solidFill>
                <a:latin typeface="Tw Cen MT" panose="020B0602020104020603" pitchFamily="34" charset="0"/>
              </a:rPr>
              <a:t>Director</a:t>
            </a:r>
            <a:br>
              <a:rPr lang="en-US" i="1" dirty="0">
                <a:solidFill>
                  <a:schemeClr val="bg1"/>
                </a:solidFill>
                <a:latin typeface="Tw Cen MT" panose="020B0602020104020603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Tw Cen MT" panose="020B0602020104020603" pitchFamily="34" charset="0"/>
              </a:rPr>
              <a:t>National Science Foundation</a:t>
            </a:r>
            <a:endParaRPr lang="en-US" sz="2000" i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21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0EB5B-AA1A-4F19-8D48-C3502752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A1397-817F-4CF7-8C56-0FBB25282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The responsible and ethical conduct of research inspires credible science, a collaborative research culture, and the trust of the public.</a:t>
            </a:r>
          </a:p>
          <a:p>
            <a:pPr marL="514350" indent="-514350">
              <a:buFont typeface="+mj-lt"/>
              <a:buAutoNum type="arabicPeriod"/>
            </a:pPr>
            <a:endParaRPr lang="en-US" sz="800" dirty="0">
              <a:latin typeface="Tw Cen MT" panose="020B0602020104020603" pitchFamily="34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Promoting the responsible and ethical conduct of research is central to the fulfillment of NSF’s mission.</a:t>
            </a:r>
          </a:p>
          <a:p>
            <a:pPr marL="514350" lvl="0" indent="-514350">
              <a:buFont typeface="+mj-lt"/>
              <a:buAutoNum type="arabicPeriod"/>
            </a:pPr>
            <a:endParaRPr lang="en-US" sz="800" dirty="0">
              <a:latin typeface="Tw Cen MT" panose="020B06020201040206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w Cen MT" panose="020B0602020104020603" pitchFamily="34" charset="0"/>
              </a:rPr>
              <a:t>The US White House Office of Science and Technology Policy (OSTP) is leading a coordinated effort across US science agencies to support the integrity of America’s research enterprise.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45DFA-AA73-456A-817A-89310BEC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50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8CDCA9-A15B-4906-A895-EBBE2AF7A6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/>
          <a:stretch/>
        </p:blipFill>
        <p:spPr>
          <a:xfrm flipH="1">
            <a:off x="2001452" y="1544038"/>
            <a:ext cx="8112896" cy="4994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BF8358-6478-45C8-840D-2E4195BD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658" y="108882"/>
            <a:ext cx="10842629" cy="1099128"/>
          </a:xfrm>
        </p:spPr>
        <p:txBody>
          <a:bodyPr>
            <a:noAutofit/>
          </a:bodyPr>
          <a:lstStyle/>
          <a:p>
            <a:r>
              <a:rPr lang="en-US" sz="3600" dirty="0"/>
              <a:t>What is the Responsible and Ethical Conduct of Research?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314A3-655B-49F6-BCD0-30C769691CDE}"/>
              </a:ext>
            </a:extLst>
          </p:cNvPr>
          <p:cNvSpPr txBox="1"/>
          <p:nvPr/>
        </p:nvSpPr>
        <p:spPr>
          <a:xfrm>
            <a:off x="2246243" y="2230454"/>
            <a:ext cx="558579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73626"/>
                </a:solidFill>
                <a:latin typeface="Tw Cen MT" panose="020B0602020104020603" pitchFamily="34" charset="0"/>
              </a:rPr>
              <a:t>Generate and disseminate knowledge with rigor and integrity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73626"/>
                </a:solidFill>
                <a:latin typeface="Tw Cen MT" panose="020B0602020104020603" pitchFamily="34" charset="0"/>
              </a:rPr>
              <a:t>Conduct peer review with the highest ethical  standards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73626"/>
                </a:solidFill>
                <a:latin typeface="Tw Cen MT" panose="020B0602020104020603" pitchFamily="34" charset="0"/>
              </a:rPr>
              <a:t>Protect intellectual property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73626"/>
                </a:solidFill>
                <a:latin typeface="Tw Cen MT" panose="020B0602020104020603" pitchFamily="34" charset="0"/>
              </a:rPr>
              <a:t>Treat students and colleagues fairly and with respect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02D67A-64A0-4465-BBE3-ADC7FF16D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55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410D31-2773-4EF8-8B1E-9FADCF25E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/>
          <a:stretch/>
        </p:blipFill>
        <p:spPr>
          <a:xfrm>
            <a:off x="2001452" y="1544038"/>
            <a:ext cx="8112896" cy="4994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BF8358-6478-45C8-840D-2E4195BD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658" y="108882"/>
            <a:ext cx="10617342" cy="1099128"/>
          </a:xfrm>
        </p:spPr>
        <p:txBody>
          <a:bodyPr>
            <a:normAutofit fontScale="90000"/>
          </a:bodyPr>
          <a:lstStyle/>
          <a:p>
            <a:r>
              <a:rPr lang="en-US" dirty="0"/>
              <a:t>Why is Responsible and Ethical Conduct Important?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3314A3-655B-49F6-BCD0-30C769691CDE}"/>
              </a:ext>
            </a:extLst>
          </p:cNvPr>
          <p:cNvSpPr txBox="1"/>
          <p:nvPr/>
        </p:nvSpPr>
        <p:spPr>
          <a:xfrm>
            <a:off x="4617163" y="2211257"/>
            <a:ext cx="52623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73626"/>
                </a:solidFill>
                <a:latin typeface="Tw Cen MT" panose="020B0602020104020603" pitchFamily="34" charset="0"/>
              </a:rPr>
              <a:t>Enables sound research results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73626"/>
                </a:solidFill>
                <a:latin typeface="Tw Cen MT" panose="020B0602020104020603" pitchFamily="34" charset="0"/>
              </a:rPr>
              <a:t>Promotes best practices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73626"/>
                </a:solidFill>
                <a:latin typeface="Tw Cen MT" panose="020B0602020104020603" pitchFamily="34" charset="0"/>
              </a:rPr>
              <a:t>Considers impact of research on people and society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73626"/>
                </a:solidFill>
                <a:latin typeface="Tw Cen MT" panose="020B0602020104020603" pitchFamily="34" charset="0"/>
              </a:rPr>
              <a:t>Creates inclusive environments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473626"/>
                </a:solidFill>
                <a:latin typeface="Tw Cen MT" panose="020B0602020104020603" pitchFamily="34" charset="0"/>
              </a:rPr>
              <a:t>Strengthens public trust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5E1D54-4C42-469A-9466-2B24BB44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37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9D144-6DFB-443B-8937-786AA5576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062" y="108882"/>
            <a:ext cx="10923104" cy="1099128"/>
          </a:xfrm>
        </p:spPr>
        <p:txBody>
          <a:bodyPr>
            <a:noAutofit/>
          </a:bodyPr>
          <a:lstStyle/>
          <a:p>
            <a:r>
              <a:rPr lang="en-US" sz="3600" dirty="0"/>
              <a:t>Promoting the Responsible &amp; Ethical Conduct of Research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8D2CEB-28B8-4F3A-B934-F169B469059C}"/>
              </a:ext>
            </a:extLst>
          </p:cNvPr>
          <p:cNvGrpSpPr/>
          <p:nvPr/>
        </p:nvGrpSpPr>
        <p:grpSpPr>
          <a:xfrm>
            <a:off x="2952673" y="2743201"/>
            <a:ext cx="1970313" cy="3352800"/>
            <a:chOff x="1352359" y="2358571"/>
            <a:chExt cx="1970313" cy="3352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619C81-373E-4B70-AB3A-4433EE04EC7C}"/>
                </a:ext>
              </a:extLst>
            </p:cNvPr>
            <p:cNvSpPr/>
            <p:nvPr/>
          </p:nvSpPr>
          <p:spPr>
            <a:xfrm>
              <a:off x="1436802" y="2699656"/>
              <a:ext cx="1828800" cy="3011715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5997D0-9B3B-4B7F-970C-86CCFD75DF01}"/>
                </a:ext>
              </a:extLst>
            </p:cNvPr>
            <p:cNvSpPr txBox="1"/>
            <p:nvPr/>
          </p:nvSpPr>
          <p:spPr>
            <a:xfrm>
              <a:off x="1352359" y="3104648"/>
              <a:ext cx="19703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Identify</a:t>
              </a:r>
              <a:b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</a:b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Priorities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and</a:t>
              </a:r>
              <a:b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</a:b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Role for NSF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618740-1A29-4310-8391-C43CE88B79EB}"/>
                </a:ext>
              </a:extLst>
            </p:cNvPr>
            <p:cNvSpPr/>
            <p:nvPr/>
          </p:nvSpPr>
          <p:spPr>
            <a:xfrm>
              <a:off x="1436802" y="2358571"/>
              <a:ext cx="1828800" cy="27971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E352CC0-580D-4861-BF59-43E1064C4AFD}"/>
              </a:ext>
            </a:extLst>
          </p:cNvPr>
          <p:cNvGrpSpPr/>
          <p:nvPr/>
        </p:nvGrpSpPr>
        <p:grpSpPr>
          <a:xfrm>
            <a:off x="5204692" y="2743201"/>
            <a:ext cx="1828800" cy="3352801"/>
            <a:chOff x="3574028" y="2358570"/>
            <a:chExt cx="1828800" cy="335280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1200174-F105-45C9-8682-1175541B7BCC}"/>
                </a:ext>
              </a:extLst>
            </p:cNvPr>
            <p:cNvSpPr/>
            <p:nvPr/>
          </p:nvSpPr>
          <p:spPr>
            <a:xfrm>
              <a:off x="3574028" y="2699656"/>
              <a:ext cx="1828800" cy="3011715"/>
            </a:xfrm>
            <a:prstGeom prst="rect">
              <a:avLst/>
            </a:prstGeom>
            <a:solidFill>
              <a:srgbClr val="57B7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8B4596-0B1D-4F92-890D-58F3ED95A9A6}"/>
                </a:ext>
              </a:extLst>
            </p:cNvPr>
            <p:cNvSpPr txBox="1"/>
            <p:nvPr/>
          </p:nvSpPr>
          <p:spPr>
            <a:xfrm>
              <a:off x="3706733" y="3127836"/>
              <a:ext cx="15022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Fund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Basic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Research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3814573-2195-4187-9E72-F8BFCB666EFC}"/>
                </a:ext>
              </a:extLst>
            </p:cNvPr>
            <p:cNvSpPr/>
            <p:nvPr/>
          </p:nvSpPr>
          <p:spPr>
            <a:xfrm>
              <a:off x="3574028" y="2358570"/>
              <a:ext cx="1828800" cy="26125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C7A8D9-BE54-4575-A043-91665C2B91C5}"/>
              </a:ext>
            </a:extLst>
          </p:cNvPr>
          <p:cNvGrpSpPr/>
          <p:nvPr/>
        </p:nvGrpSpPr>
        <p:grpSpPr>
          <a:xfrm>
            <a:off x="7315199" y="2743201"/>
            <a:ext cx="1828800" cy="3352800"/>
            <a:chOff x="5714885" y="2358571"/>
            <a:chExt cx="1828800" cy="33528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8B9DE96-F253-4A3C-B1E0-F11B457C1992}"/>
                </a:ext>
              </a:extLst>
            </p:cNvPr>
            <p:cNvSpPr/>
            <p:nvPr/>
          </p:nvSpPr>
          <p:spPr>
            <a:xfrm>
              <a:off x="5714885" y="2699656"/>
              <a:ext cx="1828800" cy="3011715"/>
            </a:xfrm>
            <a:prstGeom prst="rect">
              <a:avLst/>
            </a:prstGeom>
            <a:solidFill>
              <a:srgbClr val="53C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9081DB-2C04-4483-936A-193416839C12}"/>
                </a:ext>
              </a:extLst>
            </p:cNvPr>
            <p:cNvSpPr txBox="1"/>
            <p:nvPr/>
          </p:nvSpPr>
          <p:spPr>
            <a:xfrm>
              <a:off x="5771955" y="3104648"/>
              <a:ext cx="171466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Create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Policy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+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Engage the Public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990BCE8-D049-465D-8E7B-25C3CF01E18D}"/>
                </a:ext>
              </a:extLst>
            </p:cNvPr>
            <p:cNvSpPr/>
            <p:nvPr/>
          </p:nvSpPr>
          <p:spPr>
            <a:xfrm>
              <a:off x="5714885" y="2358571"/>
              <a:ext cx="1828800" cy="26125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DB86042-E636-405C-9BCD-22C8B6727A18}"/>
              </a:ext>
            </a:extLst>
          </p:cNvPr>
          <p:cNvGrpSpPr/>
          <p:nvPr/>
        </p:nvGrpSpPr>
        <p:grpSpPr>
          <a:xfrm>
            <a:off x="2724062" y="6215916"/>
            <a:ext cx="6743876" cy="364248"/>
            <a:chOff x="2731549" y="6219141"/>
            <a:chExt cx="6743876" cy="36424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418E7E1-8052-4A77-9AE8-60D488BA5659}"/>
                </a:ext>
              </a:extLst>
            </p:cNvPr>
            <p:cNvSpPr/>
            <p:nvPr/>
          </p:nvSpPr>
          <p:spPr>
            <a:xfrm>
              <a:off x="2988177" y="6219141"/>
              <a:ext cx="6215645" cy="20799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CC8B67-0F01-4BB2-A806-6523D0529C83}"/>
                </a:ext>
              </a:extLst>
            </p:cNvPr>
            <p:cNvSpPr/>
            <p:nvPr/>
          </p:nvSpPr>
          <p:spPr>
            <a:xfrm>
              <a:off x="2731549" y="6396111"/>
              <a:ext cx="6743876" cy="187278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46978BD7-84F4-4B1C-84E2-1CBB51AA4FB0}"/>
              </a:ext>
            </a:extLst>
          </p:cNvPr>
          <p:cNvSpPr/>
          <p:nvPr/>
        </p:nvSpPr>
        <p:spPr>
          <a:xfrm>
            <a:off x="2592844" y="1567546"/>
            <a:ext cx="7021286" cy="1095829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w Cen MT" panose="020B06020201040206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465591-648D-4BF1-BB56-2FF5B00EAABB}"/>
              </a:ext>
            </a:extLst>
          </p:cNvPr>
          <p:cNvSpPr txBox="1"/>
          <p:nvPr/>
        </p:nvSpPr>
        <p:spPr>
          <a:xfrm>
            <a:off x="3289852" y="1779944"/>
            <a:ext cx="54267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Responsible</a:t>
            </a:r>
            <a:b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</a:b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and Ethical Science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B36BAC-6D6D-4C91-9F47-30912B3A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72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8D87A-A93E-4DD4-B28E-841B3AE0E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Priorities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F7B79B-4F91-4C31-896F-99556A527BC9}"/>
              </a:ext>
            </a:extLst>
          </p:cNvPr>
          <p:cNvGrpSpPr/>
          <p:nvPr/>
        </p:nvGrpSpPr>
        <p:grpSpPr>
          <a:xfrm>
            <a:off x="448602" y="2091769"/>
            <a:ext cx="11294796" cy="3546670"/>
            <a:chOff x="-1545277" y="1618343"/>
            <a:chExt cx="15421781" cy="484258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9628CD-3AED-478A-B458-AE7E6AB5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45277" y="1618343"/>
              <a:ext cx="3230775" cy="48425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F187A6-F4BD-424E-B988-E961D0EDA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07028" y="1618343"/>
              <a:ext cx="3230775" cy="48425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145C16-EC00-4A7D-BA7F-F3B05660A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51958" y="1618343"/>
              <a:ext cx="4842581" cy="4842581"/>
            </a:xfrm>
            <a:prstGeom prst="rect">
              <a:avLst/>
            </a:prstGeom>
            <a:ln>
              <a:solidFill>
                <a:schemeClr val="bg2">
                  <a:lumMod val="9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FBD04C-8CC7-4955-9274-1402CA9A53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19491" y="1618343"/>
              <a:ext cx="3757013" cy="4842581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9BCD94-F811-437F-86F0-AE6E19CEA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41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9C83-EE05-4518-82E8-70631E58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Investing in Research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5CED18C-66B6-4B76-A32A-1B325DFA0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98C4DF-4EF8-440E-BBC8-70893D1C7E0D}"/>
              </a:ext>
            </a:extLst>
          </p:cNvPr>
          <p:cNvGrpSpPr/>
          <p:nvPr/>
        </p:nvGrpSpPr>
        <p:grpSpPr>
          <a:xfrm>
            <a:off x="778057" y="1758581"/>
            <a:ext cx="3172928" cy="4856034"/>
            <a:chOff x="778057" y="1758581"/>
            <a:chExt cx="3172928" cy="485603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F981D9-A195-4276-9492-0D3506451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8057" y="1767407"/>
              <a:ext cx="3092503" cy="76165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A6DEECA-E9D6-4569-AD14-88CF129FDA26}"/>
                </a:ext>
              </a:extLst>
            </p:cNvPr>
            <p:cNvGrpSpPr/>
            <p:nvPr/>
          </p:nvGrpSpPr>
          <p:grpSpPr>
            <a:xfrm>
              <a:off x="1570734" y="2529062"/>
              <a:ext cx="1507148" cy="856200"/>
              <a:chOff x="10259426" y="1560698"/>
              <a:chExt cx="1808577" cy="102744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4653A25-E61D-4BF1-9EC8-0EBDCB269E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59426" y="1560698"/>
                <a:ext cx="1808577" cy="1027440"/>
              </a:xfrm>
              <a:prstGeom prst="rect">
                <a:avLst/>
              </a:prstGeom>
              <a:ln w="28575">
                <a:solidFill>
                  <a:schemeClr val="accent1"/>
                </a:solidFill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444707E-D707-417B-8186-8B4F7A363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9619" y="1946683"/>
                <a:ext cx="874491" cy="25546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26F33DE-AC94-4799-B584-8A2258A53A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36038" y="1904772"/>
                <a:ext cx="708231" cy="30186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0540141-2E5C-4B61-9096-E9AE8F6AB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54661" y="1593964"/>
                <a:ext cx="324294" cy="319454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3751EE2-741D-43EF-BC0D-791A425BB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30935" y="1580672"/>
                <a:ext cx="627816" cy="337038"/>
              </a:xfrm>
              <a:prstGeom prst="rect">
                <a:avLst/>
              </a:prstGeom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840A78E-3F82-4025-B2DE-98E29B56015B}"/>
                </a:ext>
              </a:extLst>
            </p:cNvPr>
            <p:cNvSpPr/>
            <p:nvPr/>
          </p:nvSpPr>
          <p:spPr>
            <a:xfrm>
              <a:off x="778057" y="1758581"/>
              <a:ext cx="3172928" cy="1758238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5BF94BE-43DD-4DA5-8FFA-C908CBB6FF64}"/>
                </a:ext>
              </a:extLst>
            </p:cNvPr>
            <p:cNvSpPr/>
            <p:nvPr/>
          </p:nvSpPr>
          <p:spPr>
            <a:xfrm>
              <a:off x="778057" y="3516819"/>
              <a:ext cx="3172928" cy="3097796"/>
            </a:xfrm>
            <a:prstGeom prst="rect">
              <a:avLst/>
            </a:prstGeom>
            <a:solidFill>
              <a:srgbClr val="38BAB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AI and Society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0FA041-0971-443A-9B3D-8E65DB2C9000}"/>
              </a:ext>
            </a:extLst>
          </p:cNvPr>
          <p:cNvGrpSpPr/>
          <p:nvPr/>
        </p:nvGrpSpPr>
        <p:grpSpPr>
          <a:xfrm>
            <a:off x="8247697" y="1758581"/>
            <a:ext cx="3172928" cy="4856034"/>
            <a:chOff x="8247697" y="1758581"/>
            <a:chExt cx="3172928" cy="4856034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DEB62E4-A579-424C-9DBB-94E296481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879046" y="1846783"/>
              <a:ext cx="1913281" cy="162628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BBC245-F26A-453E-9275-C37F70C05164}"/>
                </a:ext>
              </a:extLst>
            </p:cNvPr>
            <p:cNvSpPr/>
            <p:nvPr/>
          </p:nvSpPr>
          <p:spPr>
            <a:xfrm>
              <a:off x="8247697" y="1758581"/>
              <a:ext cx="3172928" cy="1758238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AA3269C-4F20-44AB-B5D5-F9B39C575909}"/>
                </a:ext>
              </a:extLst>
            </p:cNvPr>
            <p:cNvSpPr/>
            <p:nvPr/>
          </p:nvSpPr>
          <p:spPr>
            <a:xfrm>
              <a:off x="8247697" y="3516819"/>
              <a:ext cx="3172928" cy="3097796"/>
            </a:xfrm>
            <a:prstGeom prst="rect">
              <a:avLst/>
            </a:prstGeom>
            <a:solidFill>
              <a:srgbClr val="38BAB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Fairness, Ethics, Accountability, and Transparency for Research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6D402DA-CA23-4D17-9BC5-3A41016E061E}"/>
              </a:ext>
            </a:extLst>
          </p:cNvPr>
          <p:cNvGrpSpPr/>
          <p:nvPr/>
        </p:nvGrpSpPr>
        <p:grpSpPr>
          <a:xfrm>
            <a:off x="4577108" y="1758581"/>
            <a:ext cx="3172928" cy="4856034"/>
            <a:chOff x="4577108" y="1758581"/>
            <a:chExt cx="3172928" cy="485603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559A2D5-C4C6-441D-B8C9-596A2066598A}"/>
                </a:ext>
              </a:extLst>
            </p:cNvPr>
            <p:cNvSpPr/>
            <p:nvPr/>
          </p:nvSpPr>
          <p:spPr>
            <a:xfrm>
              <a:off x="4577108" y="1758581"/>
              <a:ext cx="3172928" cy="1758238"/>
            </a:xfrm>
            <a:prstGeom prst="rect">
              <a:avLst/>
            </a:prstGeom>
            <a:noFill/>
            <a:ln w="952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C108521-7B9F-4F32-A665-B6DA8049FFBB}"/>
                </a:ext>
              </a:extLst>
            </p:cNvPr>
            <p:cNvSpPr/>
            <p:nvPr/>
          </p:nvSpPr>
          <p:spPr>
            <a:xfrm>
              <a:off x="4577108" y="3516819"/>
              <a:ext cx="3172928" cy="3097796"/>
            </a:xfrm>
            <a:prstGeom prst="rect">
              <a:avLst/>
            </a:prstGeom>
            <a:solidFill>
              <a:srgbClr val="38BAB4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Fairness in AI</a:t>
              </a:r>
              <a:b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</a:b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with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</a:rPr>
                <a:t>Amazon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6B12437-D804-4FA5-85C3-5BABCC2C4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0094" y="2392228"/>
              <a:ext cx="2420002" cy="535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32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53FD54B-1852-431A-B049-205E21B69C6C}"/>
              </a:ext>
            </a:extLst>
          </p:cNvPr>
          <p:cNvGrpSpPr/>
          <p:nvPr/>
        </p:nvGrpSpPr>
        <p:grpSpPr>
          <a:xfrm>
            <a:off x="520575" y="1537224"/>
            <a:ext cx="5053310" cy="5007954"/>
            <a:chOff x="520575" y="1537224"/>
            <a:chExt cx="5053310" cy="500795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2CC92EA-8898-450B-B6E3-517A0BAA7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049"/>
            <a:stretch/>
          </p:blipFill>
          <p:spPr>
            <a:xfrm>
              <a:off x="1147383" y="4566963"/>
              <a:ext cx="3800488" cy="1772317"/>
            </a:xfrm>
            <a:prstGeom prst="rect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02B15BA-8A03-4B05-897A-EAD8D70BA83E}"/>
                </a:ext>
              </a:extLst>
            </p:cNvPr>
            <p:cNvGrpSpPr/>
            <p:nvPr/>
          </p:nvGrpSpPr>
          <p:grpSpPr>
            <a:xfrm>
              <a:off x="520575" y="1537224"/>
              <a:ext cx="5053310" cy="5007954"/>
              <a:chOff x="953713" y="1537224"/>
              <a:chExt cx="5053310" cy="5007954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EA8866C-DA52-4C4F-B5DB-E17F2A8FC860}"/>
                  </a:ext>
                </a:extLst>
              </p:cNvPr>
              <p:cNvSpPr/>
              <p:nvPr/>
            </p:nvSpPr>
            <p:spPr>
              <a:xfrm>
                <a:off x="954508" y="1537224"/>
                <a:ext cx="5052515" cy="5007954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285750" indent="-285750" defTabSz="609576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white">
                      <a:lumMod val="25000"/>
                    </a:prstClr>
                  </a:solidFill>
                  <a:latin typeface="Tw Cen MT" panose="020B0602020104020603" pitchFamily="34" charset="0"/>
                  <a:cs typeface="Calibri" panose="020F0502020204030204" pitchFamily="34" charset="0"/>
                </a:endParaRPr>
              </a:p>
              <a:p>
                <a:pPr marL="285750" indent="-285750" defTabSz="609576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white">
                      <a:lumMod val="25000"/>
                    </a:prstClr>
                  </a:solidFill>
                  <a:latin typeface="Tw Cen MT" panose="020B0602020104020603" pitchFamily="34" charset="0"/>
                  <a:cs typeface="Calibri" panose="020F0502020204030204" pitchFamily="34" charset="0"/>
                </a:endParaRPr>
              </a:p>
              <a:p>
                <a:pPr marL="285750" indent="-285750" defTabSz="609576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white">
                      <a:lumMod val="25000"/>
                    </a:prstClr>
                  </a:solidFill>
                  <a:latin typeface="Tw Cen MT" panose="020B0602020104020603" pitchFamily="34" charset="0"/>
                  <a:cs typeface="Calibri" panose="020F0502020204030204" pitchFamily="34" charset="0"/>
                </a:endParaRPr>
              </a:p>
              <a:p>
                <a:pPr defTabSz="609576"/>
                <a:endParaRPr lang="en-US" dirty="0">
                  <a:solidFill>
                    <a:prstClr val="white">
                      <a:lumMod val="25000"/>
                    </a:prstClr>
                  </a:solidFill>
                  <a:latin typeface="Tw Cen MT" panose="020B0602020104020603" pitchFamily="34" charset="0"/>
                  <a:cs typeface="Calibri" panose="020F0502020204030204" pitchFamily="34" charset="0"/>
                </a:endParaRPr>
              </a:p>
              <a:p>
                <a:pPr marL="228600" indent="-168275" defTabSz="609576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white">
                        <a:lumMod val="25000"/>
                      </a:prstClr>
                    </a:solidFill>
                    <a:latin typeface="Tw Cen MT" panose="020B0602020104020603" pitchFamily="34" charset="0"/>
                    <a:cs typeface="Calibri" panose="020F0502020204030204" pitchFamily="34" charset="0"/>
                  </a:rPr>
                  <a:t>Goal: provide access to rigorous, engaging CS education for </a:t>
                </a:r>
                <a:r>
                  <a:rPr lang="en-US" u="sng" dirty="0">
                    <a:solidFill>
                      <a:prstClr val="white">
                        <a:lumMod val="25000"/>
                      </a:prstClr>
                    </a:solidFill>
                    <a:latin typeface="Tw Cen MT" panose="020B0602020104020603" pitchFamily="34" charset="0"/>
                    <a:cs typeface="Calibri" panose="020F0502020204030204" pitchFamily="34" charset="0"/>
                  </a:rPr>
                  <a:t>all K-12 students</a:t>
                </a:r>
                <a:r>
                  <a:rPr lang="en-US" dirty="0">
                    <a:solidFill>
                      <a:prstClr val="white">
                        <a:lumMod val="25000"/>
                      </a:prstClr>
                    </a:solidFill>
                    <a:latin typeface="Tw Cen MT" panose="020B0602020104020603" pitchFamily="34" charset="0"/>
                    <a:cs typeface="Calibri" panose="020F0502020204030204" pitchFamily="34" charset="0"/>
                  </a:rPr>
                  <a:t> in the USA</a:t>
                </a:r>
                <a:endParaRPr lang="en-US" u="sng" dirty="0">
                  <a:solidFill>
                    <a:prstClr val="white">
                      <a:lumMod val="25000"/>
                    </a:prstClr>
                  </a:solidFill>
                  <a:latin typeface="Tw Cen MT" panose="020B0602020104020603" pitchFamily="34" charset="0"/>
                  <a:cs typeface="Calibri" panose="020F0502020204030204" pitchFamily="34" charset="0"/>
                </a:endParaRPr>
              </a:p>
              <a:p>
                <a:pPr marL="228600" indent="-168275" defTabSz="609576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white">
                        <a:lumMod val="25000"/>
                      </a:prstClr>
                    </a:solidFill>
                    <a:latin typeface="Tw Cen MT" panose="020B0602020104020603" pitchFamily="34" charset="0"/>
                    <a:cs typeface="Calibri" panose="020F0502020204030204" pitchFamily="34" charset="0"/>
                  </a:rPr>
                  <a:t>New College Board Advanced Placement® </a:t>
                </a:r>
                <a:br>
                  <a:rPr lang="en-US" dirty="0">
                    <a:solidFill>
                      <a:prstClr val="white">
                        <a:lumMod val="25000"/>
                      </a:prstClr>
                    </a:solidFill>
                    <a:latin typeface="Tw Cen MT" panose="020B0602020104020603" pitchFamily="34" charset="0"/>
                    <a:cs typeface="Calibri" panose="020F0502020204030204" pitchFamily="34" charset="0"/>
                  </a:rPr>
                </a:br>
                <a:r>
                  <a:rPr lang="en-US" dirty="0">
                    <a:solidFill>
                      <a:prstClr val="white">
                        <a:lumMod val="25000"/>
                      </a:prstClr>
                    </a:solidFill>
                    <a:latin typeface="Tw Cen MT" panose="020B0602020104020603" pitchFamily="34" charset="0"/>
                    <a:cs typeface="Calibri" panose="020F0502020204030204" pitchFamily="34" charset="0"/>
                  </a:rPr>
                  <a:t>exam launched; includes modules for teaching the </a:t>
                </a:r>
                <a:r>
                  <a:rPr lang="en-US" b="1" dirty="0">
                    <a:solidFill>
                      <a:prstClr val="white">
                        <a:lumMod val="25000"/>
                      </a:prstClr>
                    </a:solidFill>
                    <a:latin typeface="Tw Cen MT" panose="020B0602020104020603" pitchFamily="34" charset="0"/>
                    <a:cs typeface="Calibri" panose="020F0502020204030204" pitchFamily="34" charset="0"/>
                  </a:rPr>
                  <a:t>ethical use of technology</a:t>
                </a: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953713" y="1537224"/>
                <a:ext cx="5052515" cy="965840"/>
              </a:xfrm>
              <a:prstGeom prst="rect">
                <a:avLst/>
              </a:prstGeom>
              <a:solidFill>
                <a:srgbClr val="57B7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76"/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  <a:ea typeface="Open Sans Extrabold" panose="020B0906030804020204" pitchFamily="34" charset="0"/>
                    <a:cs typeface="Calibri" panose="020F0502020204030204" pitchFamily="34" charset="0"/>
                  </a:rPr>
                  <a:t>Computer Science for All</a:t>
                </a:r>
                <a:b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  <a:ea typeface="Open Sans Extrabold" panose="020B0906030804020204" pitchFamily="34" charset="0"/>
                    <a:cs typeface="Calibri" panose="020F0502020204030204" pitchFamily="34" charset="0"/>
                  </a:rPr>
                </a:b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  <a:ea typeface="Open Sans Extrabold" panose="020B090603080402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sz="2400" b="1" dirty="0" err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  <a:ea typeface="Open Sans Extrabold" panose="020B0906030804020204" pitchFamily="34" charset="0"/>
                    <a:cs typeface="Calibri" panose="020F0502020204030204" pitchFamily="34" charset="0"/>
                  </a:rPr>
                  <a:t>CSforAll</a:t>
                </a:r>
                <a:r>
                  <a:rPr lang="en-US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w Cen MT" panose="020B0602020104020603" pitchFamily="34" charset="0"/>
                    <a:ea typeface="Open Sans Extrabold" panose="020B090603080402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F721B6-FE2C-4085-A9BE-9CDCFE5076C8}"/>
              </a:ext>
            </a:extLst>
          </p:cNvPr>
          <p:cNvGrpSpPr/>
          <p:nvPr/>
        </p:nvGrpSpPr>
        <p:grpSpPr>
          <a:xfrm>
            <a:off x="6605666" y="1537224"/>
            <a:ext cx="5053727" cy="5007954"/>
            <a:chOff x="6197803" y="1537224"/>
            <a:chExt cx="5053727" cy="500795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D32CD85-2AA8-AB4D-A823-546420EFE9B4}"/>
                </a:ext>
              </a:extLst>
            </p:cNvPr>
            <p:cNvSpPr/>
            <p:nvPr/>
          </p:nvSpPr>
          <p:spPr>
            <a:xfrm>
              <a:off x="6199015" y="1537224"/>
              <a:ext cx="5052515" cy="500795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609576"/>
              <a:endParaRPr lang="en-US" sz="2333" dirty="0">
                <a:solidFill>
                  <a:prstClr val="white">
                    <a:lumMod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609576"/>
              <a:endParaRPr lang="en-US" sz="2333" dirty="0">
                <a:solidFill>
                  <a:prstClr val="white">
                    <a:lumMod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defTabSz="609576"/>
              <a:endParaRPr lang="en-US" sz="2333" dirty="0">
                <a:solidFill>
                  <a:prstClr val="white">
                    <a:lumMod val="2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28600" indent="-168275" defTabSz="609576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white">
                      <a:lumMod val="25000"/>
                    </a:prstClr>
                  </a:solidFill>
                  <a:latin typeface="Tw Cen MT" panose="020B0602020104020603" pitchFamily="34" charset="0"/>
                  <a:cs typeface="Calibri" panose="020F0502020204030204" pitchFamily="34" charset="0"/>
                </a:rPr>
                <a:t>Integrating computing with other fields as a key tool to solve challenging problems</a:t>
              </a:r>
            </a:p>
            <a:p>
              <a:pPr marL="228600" indent="-168275" defTabSz="609576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white">
                      <a:lumMod val="25000"/>
                    </a:prstClr>
                  </a:solidFill>
                  <a:latin typeface="Tw Cen MT" panose="020B0602020104020603" pitchFamily="34" charset="0"/>
                  <a:cs typeface="Calibri" panose="020F0502020204030204" pitchFamily="34" charset="0"/>
                </a:rPr>
                <a:t>Cultivating networked communities that can work together to improve CS higher education</a:t>
              </a:r>
            </a:p>
            <a:p>
              <a:pPr marL="228600" indent="-168275" defTabSz="609576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prstClr val="white">
                      <a:lumMod val="25000"/>
                    </a:prstClr>
                  </a:solidFill>
                  <a:latin typeface="Tw Cen MT" panose="020B0602020104020603" pitchFamily="34" charset="0"/>
                  <a:cs typeface="Calibri" panose="020F0502020204030204" pitchFamily="34" charset="0"/>
                </a:rPr>
                <a:t>Encouraging integrating the </a:t>
              </a:r>
              <a:r>
                <a:rPr lang="en-US" b="1" dirty="0">
                  <a:solidFill>
                    <a:prstClr val="white">
                      <a:lumMod val="25000"/>
                    </a:prstClr>
                  </a:solidFill>
                  <a:latin typeface="Tw Cen MT" panose="020B0602020104020603" pitchFamily="34" charset="0"/>
                  <a:cs typeface="Calibri" panose="020F0502020204030204" pitchFamily="34" charset="0"/>
                </a:rPr>
                <a:t>study of ethics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6197803" y="1537224"/>
              <a:ext cx="5052515" cy="965840"/>
            </a:xfrm>
            <a:prstGeom prst="rect">
              <a:avLst/>
            </a:prstGeom>
            <a:solidFill>
              <a:srgbClr val="53CC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6"/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ea typeface="Open Sans Extrabold" panose="020B0906030804020204" pitchFamily="34" charset="0"/>
                  <a:cs typeface="Calibri" panose="020F0502020204030204" pitchFamily="34" charset="0"/>
                </a:rPr>
                <a:t>Computing in Undergraduate Education</a:t>
              </a:r>
            </a:p>
          </p:txBody>
        </p:sp>
        <p:pic>
          <p:nvPicPr>
            <p:cNvPr id="14" name="Picture 2" descr="students working on computers">
              <a:extLst>
                <a:ext uri="{FF2B5EF4-FFF2-40B4-BE49-F238E27FC236}">
                  <a16:creationId xmlns:a16="http://schemas.microsoft.com/office/drawing/2014/main" id="{A1BAFEFC-3C69-7C45-B7AA-402322F47D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5809"/>
            <a:stretch/>
          </p:blipFill>
          <p:spPr bwMode="auto">
            <a:xfrm>
              <a:off x="6830115" y="4566962"/>
              <a:ext cx="3800488" cy="1772318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1E4C5BD4-3AA3-4DD1-A030-92B97312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an Ethical Workforce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87815-673E-4767-9A08-D4AA395A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243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7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050AD2-283C-4138-9D04-F4168012EAA0}"/>
              </a:ext>
            </a:extLst>
          </p:cNvPr>
          <p:cNvSpPr txBox="1">
            <a:spLocks/>
          </p:cNvSpPr>
          <p:nvPr/>
        </p:nvSpPr>
        <p:spPr>
          <a:xfrm>
            <a:off x="1193658" y="104774"/>
            <a:ext cx="10106025" cy="1111239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63"/>
            <a:r>
              <a:rPr lang="en-US" sz="4400" dirty="0">
                <a:solidFill>
                  <a:schemeClr val="bg1"/>
                </a:solidFill>
                <a:latin typeface="Tw Cen MT" panose="020B0602020104020603" pitchFamily="34" charset="0"/>
              </a:rPr>
              <a:t>Communicating Through NSF.gov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E0ACA-9DAF-4898-9F62-67DAA93701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5"/>
          <a:stretch/>
        </p:blipFill>
        <p:spPr>
          <a:xfrm>
            <a:off x="3923122" y="1362692"/>
            <a:ext cx="4354431" cy="526307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4857E1-9FDE-4FA0-8EFA-241D156D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</p:spPr>
        <p:txBody>
          <a:bodyPr/>
          <a:lstStyle/>
          <a:p>
            <a:fld id="{5F4EECE2-A41E-42A4-8F36-F26F5AF0A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09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031ABD7CACBD468C6CCD7209EEFC3E" ma:contentTypeVersion="11" ma:contentTypeDescription="Create a new document." ma:contentTypeScope="" ma:versionID="8c5f0c0c72ca2e8d66a179d251ffc7b6">
  <xsd:schema xmlns:xsd="http://www.w3.org/2001/XMLSchema" xmlns:xs="http://www.w3.org/2001/XMLSchema" xmlns:p="http://schemas.microsoft.com/office/2006/metadata/properties" xmlns:ns3="c06bac78-d737-48f6-ab96-1ce72726b6e8" xmlns:ns4="e8d11095-a49c-4276-90ee-21dbfbf53b4f" targetNamespace="http://schemas.microsoft.com/office/2006/metadata/properties" ma:root="true" ma:fieldsID="a7d4735c73ba18a8973619b4a27ce7ca" ns3:_="" ns4:_="">
    <xsd:import namespace="c06bac78-d737-48f6-ab96-1ce72726b6e8"/>
    <xsd:import namespace="e8d11095-a49c-4276-90ee-21dbfbf53b4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bac78-d737-48f6-ab96-1ce72726b6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d11095-a49c-4276-90ee-21dbfbf53b4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FC0C5B-4244-420B-979A-755484D633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605492-5365-4B10-B0A4-F6353FBB96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6bac78-d737-48f6-ab96-1ce72726b6e8"/>
    <ds:schemaRef ds:uri="e8d11095-a49c-4276-90ee-21dbfbf53b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85D0FD-4EB6-463D-848E-B9B7A8EA8DE1}">
  <ds:schemaRefs>
    <ds:schemaRef ds:uri="c06bac78-d737-48f6-ab96-1ce72726b6e8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e8d11095-a49c-4276-90ee-21dbfbf53b4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2518</TotalTime>
  <Words>520</Words>
  <Application>Microsoft Office PowerPoint</Application>
  <PresentationFormat>Widescreen</PresentationFormat>
  <Paragraphs>128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Tw Cen MT</vt:lpstr>
      <vt:lpstr>Office Theme</vt:lpstr>
      <vt:lpstr>PowerPoint Presentation</vt:lpstr>
      <vt:lpstr>Key Points</vt:lpstr>
      <vt:lpstr>What is the Responsible and Ethical Conduct of Research?</vt:lpstr>
      <vt:lpstr>Why is Responsible and Ethical Conduct Important?</vt:lpstr>
      <vt:lpstr>Promoting the Responsible &amp; Ethical Conduct of Research</vt:lpstr>
      <vt:lpstr>Identifying Priorities</vt:lpstr>
      <vt:lpstr>Investing in Research</vt:lpstr>
      <vt:lpstr>Training an Ethical Workforce</vt:lpstr>
      <vt:lpstr>PowerPoint Presentation</vt:lpstr>
      <vt:lpstr>PowerPoint Presentation</vt:lpstr>
      <vt:lpstr>U.S. National Science &amp; Technology Council</vt:lpstr>
      <vt:lpstr>NSTC Joint Committee on Research Environments (JCORE)</vt:lpstr>
      <vt:lpstr>JCORE has Four Subcommittees</vt:lpstr>
      <vt:lpstr>Working with International Partners</vt:lpstr>
      <vt:lpstr>Global Research Council</vt:lpstr>
      <vt:lpstr>OECD Principles for Trustworthy AI</vt:lpstr>
      <vt:lpstr>A New Landscape for Research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Kensill, Trinka (Contractor)</dc:creator>
  <cp:lastModifiedBy>Nikolaus, Roxanne</cp:lastModifiedBy>
  <cp:revision>138</cp:revision>
  <cp:lastPrinted>2019-11-13T18:53:54Z</cp:lastPrinted>
  <dcterms:created xsi:type="dcterms:W3CDTF">2019-11-04T16:15:56Z</dcterms:created>
  <dcterms:modified xsi:type="dcterms:W3CDTF">2019-11-19T00:32:42Z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0x01010036031ABD7CACBD468C6CCD7209EEFC3E</vt:lpwstr>
  </property>
</Properties>
</file>