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18" r:id="rId2"/>
    <p:sldId id="625" r:id="rId3"/>
    <p:sldId id="607" r:id="rId4"/>
    <p:sldId id="608" r:id="rId5"/>
    <p:sldId id="620" r:id="rId6"/>
    <p:sldId id="621" r:id="rId7"/>
    <p:sldId id="624" r:id="rId8"/>
    <p:sldId id="623" r:id="rId9"/>
    <p:sldId id="622" r:id="rId10"/>
    <p:sldId id="626" r:id="rId11"/>
    <p:sldId id="619" r:id="rId12"/>
    <p:sldId id="612" r:id="rId13"/>
  </p:sldIdLst>
  <p:sldSz cx="9144000" cy="6858000" type="screen4x3"/>
  <p:notesSz cx="9926638" cy="6797675"/>
  <p:custDataLst>
    <p:tags r:id="rId16"/>
  </p:custData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DF6F7"/>
    <a:srgbClr val="CCE8EA"/>
    <a:srgbClr val="BBE0E3"/>
    <a:srgbClr val="9DD3D7"/>
    <a:srgbClr val="CDE6E9"/>
    <a:srgbClr val="D20C28"/>
    <a:srgbClr val="5B0511"/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7" autoAdjust="0"/>
    <p:restoredTop sz="94654" autoAdjust="0"/>
  </p:normalViewPr>
  <p:slideViewPr>
    <p:cSldViewPr>
      <p:cViewPr>
        <p:scale>
          <a:sx n="70" d="100"/>
          <a:sy n="70" d="100"/>
        </p:scale>
        <p:origin x="-869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FFD50DB-196A-4001-9822-792B3BAAD28A}" type="datetimeFigureOut">
              <a:rPr lang="hu-HU" smtClean="0"/>
              <a:t>2019.11.13.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3988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07EAAFA-5A8E-4002-9EEA-BAEB9667A2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58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7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3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6613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A8E0BD-7BEE-4CD7-942A-3C6BCCCD6E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2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8E0BD-7BEE-4CD7-942A-3C6BCCCD6ED9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95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58F0-27A8-4C11-8713-66E8C4A9A2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25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7A44-1E34-4D85-B117-1114280E42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20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5A2E-E245-46A8-BA15-720E788F8F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94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10BD-C1D7-4A93-8AA0-F2643397AA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60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E326C-4317-4EF0-BFC2-E310705BA8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18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D68B-01F6-418B-9573-9BBE278E41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4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A142-3226-4E7B-8ACC-11906B4EF9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90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B3E-8B92-4E61-A310-EFDCB58609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49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861D-531E-4F0D-B51C-93633C7530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06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84D8-EF4D-4318-8F9F-17DB041E3A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8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8B90-3527-45AE-86B3-369DC9367D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92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DF6F7"/>
            </a:gs>
            <a:gs pos="83000">
              <a:srgbClr val="BBE0E3"/>
            </a:gs>
            <a:gs pos="100000">
              <a:srgbClr val="9DD3D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B5A2002-254E-45EA-A246-1D4095BC03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9E34B5E6-1176-4490-AD4B-4D1DDB17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18168"/>
            <a:ext cx="2873966" cy="1158822"/>
          </a:xfrm>
          <a:prstGeom prst="rect">
            <a:avLst/>
          </a:prstGeom>
        </p:spPr>
      </p:pic>
      <p:pic>
        <p:nvPicPr>
          <p:cNvPr id="5" name="Kép 4" descr="C:\Users\Sólyom\Documents\eloadas\helyesiras\elte_cimer_szin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09" y="3995867"/>
            <a:ext cx="1362448" cy="138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10" y="4056393"/>
            <a:ext cx="929750" cy="13253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0909"/>
            <a:ext cx="3091763" cy="4312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7000" dist="50800" dir="5400000" sy="-100000" algn="bl" rotWithShape="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40" y="5666012"/>
            <a:ext cx="1423417" cy="101097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812699"/>
            <a:ext cx="3281276" cy="86429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603391" y="330909"/>
            <a:ext cx="4852610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The Eötvös </a:t>
            </a:r>
            <a:r>
              <a:rPr lang="hu-HU" sz="3600" b="1" dirty="0" err="1" smtClean="0">
                <a:solidFill>
                  <a:srgbClr val="C00000"/>
                </a:solidFill>
              </a:rPr>
              <a:t>Experiment</a:t>
            </a:r>
            <a:endParaRPr lang="hu-HU" sz="3600" b="1" dirty="0" smtClean="0">
              <a:solidFill>
                <a:srgbClr val="C00000"/>
              </a:solidFill>
            </a:endParaRPr>
          </a:p>
          <a:p>
            <a:r>
              <a:rPr lang="hu-HU" sz="3600" b="1" dirty="0" err="1">
                <a:solidFill>
                  <a:srgbClr val="C00000"/>
                </a:solidFill>
              </a:rPr>
              <a:t>i</a:t>
            </a:r>
            <a:r>
              <a:rPr lang="hu-HU" sz="3600" b="1" dirty="0" err="1" smtClean="0">
                <a:solidFill>
                  <a:srgbClr val="C00000"/>
                </a:solidFill>
              </a:rPr>
              <a:t>n</a:t>
            </a:r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err="1" smtClean="0">
                <a:solidFill>
                  <a:srgbClr val="C00000"/>
                </a:solidFill>
              </a:rPr>
              <a:t>its</a:t>
            </a:r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err="1" smtClean="0">
                <a:solidFill>
                  <a:srgbClr val="C00000"/>
                </a:solidFill>
              </a:rPr>
              <a:t>Historic</a:t>
            </a:r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 err="1" smtClean="0">
                <a:solidFill>
                  <a:srgbClr val="C00000"/>
                </a:solidFill>
              </a:rPr>
              <a:t>Context</a:t>
            </a:r>
            <a:endParaRPr lang="hu-HU" sz="3600" b="1" dirty="0" smtClean="0">
              <a:solidFill>
                <a:srgbClr val="C00000"/>
              </a:solidFill>
            </a:endParaRPr>
          </a:p>
          <a:p>
            <a:endParaRPr lang="hu-HU" b="1" dirty="0">
              <a:solidFill>
                <a:srgbClr val="C00000"/>
              </a:solidFill>
            </a:endParaRPr>
          </a:p>
          <a:p>
            <a:r>
              <a:rPr lang="hu-HU" sz="2800" b="1" dirty="0" smtClean="0"/>
              <a:t>Jenő Sólyom</a:t>
            </a:r>
            <a:endParaRPr lang="hu-HU" sz="2800" b="1" dirty="0"/>
          </a:p>
          <a:p>
            <a:r>
              <a:rPr lang="hu-HU" sz="2800" b="1" dirty="0" smtClean="0"/>
              <a:t>MTA, Wigner RC and ELTE</a:t>
            </a:r>
          </a:p>
          <a:p>
            <a:endParaRPr lang="hu-HU" sz="2800" b="1" dirty="0"/>
          </a:p>
          <a:p>
            <a:r>
              <a:rPr lang="hu-HU" sz="2400" b="1" dirty="0" smtClean="0"/>
              <a:t>Budapest</a:t>
            </a:r>
          </a:p>
          <a:p>
            <a:r>
              <a:rPr lang="hu-HU" sz="2400" b="1" smtClean="0"/>
              <a:t>20 </a:t>
            </a:r>
            <a:r>
              <a:rPr lang="hu-HU" sz="2400" b="1" dirty="0" smtClean="0"/>
              <a:t>November </a:t>
            </a:r>
            <a:r>
              <a:rPr lang="hu-HU" sz="2400" b="1" dirty="0" smtClean="0"/>
              <a:t>2019</a:t>
            </a:r>
            <a:endParaRPr lang="hu-HU" sz="2400" b="1" dirty="0"/>
          </a:p>
        </p:txBody>
      </p:sp>
      <p:pic>
        <p:nvPicPr>
          <p:cNvPr id="12" name="Picture 2" descr="Képtalálat a következőre: „wigner FK logo”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45495"/>
            <a:ext cx="2070774" cy="7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5760640" cy="646021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23528" y="692696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A </a:t>
            </a:r>
            <a:r>
              <a:rPr lang="hu-HU" sz="2800" b="1" dirty="0" err="1" smtClean="0">
                <a:solidFill>
                  <a:srgbClr val="C00000"/>
                </a:solidFill>
              </a:rPr>
              <a:t>page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from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manuscript</a:t>
            </a:r>
            <a:r>
              <a:rPr lang="hu-HU" sz="2800" b="1" dirty="0" smtClean="0">
                <a:solidFill>
                  <a:srgbClr val="C00000"/>
                </a:solidFill>
              </a:rPr>
              <a:t> (</a:t>
            </a:r>
            <a:r>
              <a:rPr lang="hu-HU" sz="2800" b="1" dirty="0" err="1" smtClean="0">
                <a:solidFill>
                  <a:srgbClr val="C00000"/>
                </a:solidFill>
              </a:rPr>
              <a:t>autograph</a:t>
            </a:r>
            <a:r>
              <a:rPr lang="hu-HU" sz="2800" b="1" dirty="0" smtClean="0">
                <a:solidFill>
                  <a:srgbClr val="C00000"/>
                </a:solidFill>
              </a:rPr>
              <a:t>) </a:t>
            </a:r>
            <a:r>
              <a:rPr lang="hu-HU" sz="2800" b="1" dirty="0" err="1" smtClean="0">
                <a:solidFill>
                  <a:srgbClr val="C00000"/>
                </a:solidFill>
              </a:rPr>
              <a:t>prepared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by</a:t>
            </a:r>
            <a:r>
              <a:rPr lang="hu-HU" sz="2800" b="1" dirty="0" smtClean="0">
                <a:solidFill>
                  <a:srgbClr val="C00000"/>
                </a:solidFill>
              </a:rPr>
              <a:t> Eötvös </a:t>
            </a:r>
          </a:p>
          <a:p>
            <a:r>
              <a:rPr lang="hu-HU" sz="2800" b="1" dirty="0" err="1" smtClean="0">
                <a:solidFill>
                  <a:srgbClr val="C00000"/>
                </a:solidFill>
              </a:rPr>
              <a:t>in</a:t>
            </a:r>
            <a:r>
              <a:rPr lang="hu-HU" sz="2800" b="1" dirty="0" smtClean="0">
                <a:solidFill>
                  <a:srgbClr val="C00000"/>
                </a:solidFill>
              </a:rPr>
              <a:t> 1908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8936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3143"/>
            <a:ext cx="7888425" cy="542019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86000" y="32525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err="1" smtClean="0">
                <a:solidFill>
                  <a:srgbClr val="C00000"/>
                </a:solidFill>
              </a:rPr>
              <a:t>Certificate</a:t>
            </a:r>
            <a:r>
              <a:rPr lang="hu-HU" sz="2800" b="1" dirty="0" smtClean="0">
                <a:solidFill>
                  <a:srgbClr val="C00000"/>
                </a:solidFill>
              </a:rPr>
              <a:t> of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UNESCO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8691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7" y="1018778"/>
            <a:ext cx="8242246" cy="464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7000" dist="508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995936" y="1124744"/>
            <a:ext cx="25154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3200" b="1" dirty="0" err="1" smtClean="0">
                <a:solidFill>
                  <a:srgbClr val="C00000"/>
                </a:solidFill>
              </a:rPr>
              <a:t>Thank</a:t>
            </a:r>
            <a:r>
              <a:rPr lang="hu-HU" sz="3200" b="1" dirty="0" smtClean="0">
                <a:solidFill>
                  <a:srgbClr val="C00000"/>
                </a:solidFill>
              </a:rPr>
              <a:t> </a:t>
            </a:r>
            <a:r>
              <a:rPr lang="hu-HU" sz="3200" b="1" dirty="0" err="1" smtClean="0">
                <a:solidFill>
                  <a:srgbClr val="C00000"/>
                </a:solidFill>
              </a:rPr>
              <a:t>you</a:t>
            </a:r>
            <a:r>
              <a:rPr lang="hu-HU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hu-HU" sz="2400" b="1" dirty="0" err="1" smtClean="0">
                <a:solidFill>
                  <a:srgbClr val="C00000"/>
                </a:solidFill>
              </a:rPr>
              <a:t>for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your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attention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8" y="1313211"/>
            <a:ext cx="8172400" cy="546064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22446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The </a:t>
            </a:r>
            <a:r>
              <a:rPr lang="hu-HU" sz="2800" b="1" dirty="0" err="1" smtClean="0">
                <a:solidFill>
                  <a:srgbClr val="C00000"/>
                </a:solidFill>
              </a:rPr>
              <a:t>first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paper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by</a:t>
            </a:r>
            <a:r>
              <a:rPr lang="hu-HU" sz="2800" b="1" dirty="0" smtClean="0">
                <a:solidFill>
                  <a:srgbClr val="C00000"/>
                </a:solidFill>
              </a:rPr>
              <a:t> Roland Eötvös </a:t>
            </a:r>
            <a:r>
              <a:rPr lang="hu-HU" sz="2800" b="1" dirty="0" err="1" smtClean="0">
                <a:solidFill>
                  <a:srgbClr val="C00000"/>
                </a:solidFill>
              </a:rPr>
              <a:t>on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proportionality</a:t>
            </a:r>
            <a:r>
              <a:rPr lang="hu-HU" sz="2800" b="1" dirty="0" smtClean="0">
                <a:solidFill>
                  <a:srgbClr val="C00000"/>
                </a:solidFill>
              </a:rPr>
              <a:t> of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inertial</a:t>
            </a:r>
            <a:r>
              <a:rPr lang="hu-HU" sz="2800" b="1" dirty="0" smtClean="0">
                <a:solidFill>
                  <a:srgbClr val="C00000"/>
                </a:solidFill>
              </a:rPr>
              <a:t> and </a:t>
            </a:r>
            <a:r>
              <a:rPr lang="hu-HU" sz="2800" b="1" dirty="0" err="1" smtClean="0">
                <a:solidFill>
                  <a:srgbClr val="C00000"/>
                </a:solidFill>
              </a:rPr>
              <a:t>gravitational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mass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87625" y="260648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The </a:t>
            </a:r>
            <a:r>
              <a:rPr lang="hu-HU" sz="2800" b="1" dirty="0" err="1" smtClean="0">
                <a:solidFill>
                  <a:srgbClr val="C00000"/>
                </a:solidFill>
              </a:rPr>
              <a:t>two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masses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in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classical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smtClean="0">
                <a:solidFill>
                  <a:srgbClr val="C00000"/>
                </a:solidFill>
              </a:rPr>
              <a:t> (Newtonian) </a:t>
            </a:r>
            <a:r>
              <a:rPr lang="hu-HU" sz="2800" b="1" dirty="0" err="1" smtClean="0">
                <a:solidFill>
                  <a:srgbClr val="C00000"/>
                </a:solidFill>
              </a:rPr>
              <a:t>physics</a:t>
            </a:r>
            <a:endParaRPr lang="hu-HU" sz="2800" b="1" dirty="0" smtClean="0">
              <a:solidFill>
                <a:srgbClr val="C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47371" y="1556791"/>
            <a:ext cx="2088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i="1" dirty="0">
                <a:solidFill>
                  <a:srgbClr val="C00000"/>
                </a:solidFill>
              </a:rPr>
              <a:t>F </a:t>
            </a:r>
            <a:r>
              <a:rPr lang="hu-HU" sz="2400" b="1" dirty="0">
                <a:solidFill>
                  <a:srgbClr val="C00000"/>
                </a:solidFill>
              </a:rPr>
              <a:t>= </a:t>
            </a:r>
            <a:r>
              <a:rPr lang="hu-HU" sz="2400" b="1" i="1" dirty="0">
                <a:solidFill>
                  <a:srgbClr val="C00000"/>
                </a:solidFill>
              </a:rPr>
              <a:t>G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r>
              <a:rPr lang="hu-HU" sz="2400" b="1" i="1" dirty="0">
                <a:solidFill>
                  <a:srgbClr val="C00000"/>
                </a:solidFill>
              </a:rPr>
              <a:t>m</a:t>
            </a:r>
            <a:r>
              <a:rPr lang="hu-HU" sz="2400" b="1" baseline="-25000" dirty="0">
                <a:solidFill>
                  <a:srgbClr val="C00000"/>
                </a:solidFill>
              </a:rPr>
              <a:t>1</a:t>
            </a:r>
            <a:r>
              <a:rPr lang="hu-HU" sz="2400" b="1" i="1" dirty="0">
                <a:solidFill>
                  <a:srgbClr val="C00000"/>
                </a:solidFill>
              </a:rPr>
              <a:t>m</a:t>
            </a:r>
            <a:r>
              <a:rPr lang="hu-HU" sz="2400" b="1" baseline="-25000" dirty="0">
                <a:solidFill>
                  <a:srgbClr val="C00000"/>
                </a:solidFill>
              </a:rPr>
              <a:t>2</a:t>
            </a:r>
            <a:r>
              <a:rPr lang="hu-HU" sz="2400" b="1" dirty="0">
                <a:solidFill>
                  <a:srgbClr val="C00000"/>
                </a:solidFill>
              </a:rPr>
              <a:t>/</a:t>
            </a:r>
            <a:r>
              <a:rPr lang="hu-HU" sz="2400" b="1" i="1" dirty="0">
                <a:solidFill>
                  <a:srgbClr val="C00000"/>
                </a:solidFill>
              </a:rPr>
              <a:t>R</a:t>
            </a:r>
            <a:r>
              <a:rPr lang="hu-HU" sz="2400" b="1" baseline="30000" dirty="0">
                <a:solidFill>
                  <a:srgbClr val="C00000"/>
                </a:solidFill>
              </a:rPr>
              <a:t>2</a:t>
            </a:r>
            <a:endParaRPr lang="hu-HU" sz="2400" baseline="30000" dirty="0"/>
          </a:p>
        </p:txBody>
      </p:sp>
      <p:sp>
        <p:nvSpPr>
          <p:cNvPr id="6" name="Téglalap 5"/>
          <p:cNvSpPr/>
          <p:nvPr/>
        </p:nvSpPr>
        <p:spPr>
          <a:xfrm>
            <a:off x="689375" y="1556792"/>
            <a:ext cx="213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hu-HU" sz="2400" b="1" dirty="0">
                <a:solidFill>
                  <a:srgbClr val="C00000"/>
                </a:solidFill>
              </a:rPr>
              <a:t>1. </a:t>
            </a:r>
            <a:r>
              <a:rPr lang="hu-HU" sz="2400" b="1" dirty="0" err="1" smtClean="0">
                <a:solidFill>
                  <a:srgbClr val="C00000"/>
                </a:solidFill>
              </a:rPr>
              <a:t>Gravitation</a:t>
            </a:r>
            <a:r>
              <a:rPr lang="hu-HU" sz="2400" b="1" dirty="0" smtClean="0">
                <a:solidFill>
                  <a:srgbClr val="C00000"/>
                </a:solidFill>
              </a:rPr>
              <a:t>: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26711" y="2636912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hu-HU" sz="2400" b="1" dirty="0" err="1" smtClean="0">
                <a:solidFill>
                  <a:srgbClr val="660066"/>
                </a:solidFill>
              </a:rPr>
              <a:t>Between</a:t>
            </a:r>
            <a:r>
              <a:rPr lang="hu-HU" sz="2400" b="1" dirty="0" smtClean="0">
                <a:solidFill>
                  <a:srgbClr val="660066"/>
                </a:solidFill>
              </a:rPr>
              <a:t> a body and </a:t>
            </a:r>
            <a:r>
              <a:rPr lang="hu-HU" sz="2400" b="1" dirty="0" err="1" smtClean="0">
                <a:solidFill>
                  <a:srgbClr val="660066"/>
                </a:solidFill>
              </a:rPr>
              <a:t>the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Earth</a:t>
            </a:r>
            <a:r>
              <a:rPr lang="hu-HU" sz="2400" b="1" dirty="0">
                <a:solidFill>
                  <a:srgbClr val="660066"/>
                </a:solidFill>
              </a:rPr>
              <a:t>:</a:t>
            </a:r>
          </a:p>
        </p:txBody>
      </p:sp>
      <p:sp>
        <p:nvSpPr>
          <p:cNvPr id="8" name="Téglalap 7"/>
          <p:cNvSpPr/>
          <p:nvPr/>
        </p:nvSpPr>
        <p:spPr>
          <a:xfrm>
            <a:off x="726711" y="3861048"/>
            <a:ext cx="498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hu-HU" sz="2400" b="1" dirty="0">
                <a:solidFill>
                  <a:srgbClr val="C00000"/>
                </a:solidFill>
              </a:rPr>
              <a:t>2. </a:t>
            </a:r>
            <a:r>
              <a:rPr lang="hu-HU" sz="2400" b="1" dirty="0" smtClean="0">
                <a:solidFill>
                  <a:srgbClr val="C00000"/>
                </a:solidFill>
              </a:rPr>
              <a:t>Newton’s </a:t>
            </a:r>
            <a:r>
              <a:rPr lang="hu-HU" sz="2400" b="1" dirty="0" err="1" smtClean="0">
                <a:solidFill>
                  <a:srgbClr val="C00000"/>
                </a:solidFill>
              </a:rPr>
              <a:t>second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law</a:t>
            </a:r>
            <a:r>
              <a:rPr lang="hu-HU" sz="2400" b="1" dirty="0" smtClean="0">
                <a:solidFill>
                  <a:srgbClr val="C00000"/>
                </a:solidFill>
              </a:rPr>
              <a:t> of </a:t>
            </a:r>
            <a:r>
              <a:rPr lang="hu-HU" sz="2400" b="1" dirty="0" err="1" smtClean="0">
                <a:solidFill>
                  <a:srgbClr val="C00000"/>
                </a:solidFill>
              </a:rPr>
              <a:t>dynamics</a:t>
            </a:r>
            <a:r>
              <a:rPr lang="hu-HU" sz="2400" b="1" dirty="0" smtClean="0">
                <a:solidFill>
                  <a:srgbClr val="C00000"/>
                </a:solidFill>
              </a:rPr>
              <a:t>:</a:t>
            </a:r>
            <a:endParaRPr lang="hu-HU" sz="2400" b="1" dirty="0">
              <a:solidFill>
                <a:srgbClr val="C0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3" y="194167"/>
            <a:ext cx="2776940" cy="2082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7000" dist="50800" dir="5400000" sy="-100000" algn="bl" rotWithShape="0"/>
          </a:effectLst>
        </p:spPr>
      </p:pic>
      <p:sp>
        <p:nvSpPr>
          <p:cNvPr id="10" name="Téglalap 9"/>
          <p:cNvSpPr/>
          <p:nvPr/>
        </p:nvSpPr>
        <p:spPr>
          <a:xfrm>
            <a:off x="6359177" y="2738537"/>
            <a:ext cx="2097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i="1" dirty="0">
                <a:solidFill>
                  <a:srgbClr val="C00000"/>
                </a:solidFill>
              </a:rPr>
              <a:t>F </a:t>
            </a:r>
            <a:r>
              <a:rPr lang="hu-HU" sz="2400" b="1" dirty="0">
                <a:solidFill>
                  <a:srgbClr val="C00000"/>
                </a:solidFill>
              </a:rPr>
              <a:t>= </a:t>
            </a:r>
            <a:r>
              <a:rPr lang="hu-HU" sz="2400" b="1" i="1" dirty="0" smtClean="0">
                <a:solidFill>
                  <a:srgbClr val="C00000"/>
                </a:solidFill>
              </a:rPr>
              <a:t>m</a:t>
            </a:r>
            <a:r>
              <a:rPr lang="hu-HU" sz="2400" b="1" baseline="-25000" dirty="0" smtClean="0">
                <a:solidFill>
                  <a:srgbClr val="C00000"/>
                </a:solidFill>
              </a:rPr>
              <a:t>g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smtClean="0">
                <a:solidFill>
                  <a:srgbClr val="C00000"/>
                </a:solidFill>
              </a:rPr>
              <a:t>G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>
                <a:solidFill>
                  <a:srgbClr val="C00000"/>
                </a:solidFill>
              </a:rPr>
              <a:t>M</a:t>
            </a:r>
            <a:r>
              <a:rPr lang="hu-HU" sz="2400" b="1" dirty="0" smtClean="0">
                <a:solidFill>
                  <a:srgbClr val="C00000"/>
                </a:solidFill>
              </a:rPr>
              <a:t>/</a:t>
            </a:r>
            <a:r>
              <a:rPr lang="hu-HU" sz="2400" b="1" i="1" dirty="0" smtClean="0">
                <a:solidFill>
                  <a:srgbClr val="C00000"/>
                </a:solidFill>
              </a:rPr>
              <a:t>R</a:t>
            </a:r>
            <a:r>
              <a:rPr lang="hu-HU" sz="2400" b="1" baseline="30000" dirty="0" smtClean="0">
                <a:solidFill>
                  <a:srgbClr val="C00000"/>
                </a:solidFill>
              </a:rPr>
              <a:t>2</a:t>
            </a:r>
            <a:endParaRPr lang="hu-HU" sz="2400" baseline="30000" dirty="0"/>
          </a:p>
        </p:txBody>
      </p:sp>
      <p:sp>
        <p:nvSpPr>
          <p:cNvPr id="11" name="Téglalap 10"/>
          <p:cNvSpPr/>
          <p:nvPr/>
        </p:nvSpPr>
        <p:spPr>
          <a:xfrm>
            <a:off x="6419597" y="3789040"/>
            <a:ext cx="1267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i="1" dirty="0">
                <a:solidFill>
                  <a:srgbClr val="C00000"/>
                </a:solidFill>
              </a:rPr>
              <a:t>F </a:t>
            </a:r>
            <a:r>
              <a:rPr lang="hu-HU" sz="2400" b="1" dirty="0">
                <a:solidFill>
                  <a:srgbClr val="C00000"/>
                </a:solidFill>
              </a:rPr>
              <a:t>=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m</a:t>
            </a:r>
            <a:r>
              <a:rPr lang="hu-HU" sz="2400" b="1" baseline="-25000" dirty="0" err="1" smtClean="0">
                <a:solidFill>
                  <a:srgbClr val="C00000"/>
                </a:solidFill>
              </a:rPr>
              <a:t>t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>
                <a:solidFill>
                  <a:srgbClr val="C00000"/>
                </a:solidFill>
              </a:rPr>
              <a:t>a</a:t>
            </a:r>
            <a:endParaRPr lang="hu-HU" sz="2400" baseline="30000" dirty="0"/>
          </a:p>
        </p:txBody>
      </p:sp>
      <p:sp>
        <p:nvSpPr>
          <p:cNvPr id="12" name="Téglalap 11"/>
          <p:cNvSpPr/>
          <p:nvPr/>
        </p:nvSpPr>
        <p:spPr>
          <a:xfrm>
            <a:off x="6387616" y="5034842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i="1" dirty="0" smtClean="0">
                <a:solidFill>
                  <a:srgbClr val="C00000"/>
                </a:solidFill>
              </a:rPr>
              <a:t>a </a:t>
            </a:r>
            <a:r>
              <a:rPr lang="hu-HU" sz="2400" b="1" dirty="0">
                <a:solidFill>
                  <a:srgbClr val="C00000"/>
                </a:solidFill>
              </a:rPr>
              <a:t>= </a:t>
            </a:r>
            <a:r>
              <a:rPr lang="hu-HU" sz="2400" b="1" i="1" dirty="0" smtClean="0">
                <a:solidFill>
                  <a:srgbClr val="C00000"/>
                </a:solidFill>
              </a:rPr>
              <a:t>m</a:t>
            </a:r>
            <a:r>
              <a:rPr lang="hu-HU" sz="2400" b="1" baseline="-25000" dirty="0" smtClean="0">
                <a:solidFill>
                  <a:srgbClr val="C00000"/>
                </a:solidFill>
              </a:rPr>
              <a:t>g</a:t>
            </a:r>
            <a:r>
              <a:rPr lang="hu-HU" sz="2400" b="1" dirty="0" smtClean="0">
                <a:solidFill>
                  <a:srgbClr val="C00000"/>
                </a:solidFill>
              </a:rPr>
              <a:t>/</a:t>
            </a:r>
            <a:r>
              <a:rPr lang="hu-HU" sz="2400" b="1" i="1" dirty="0" err="1" smtClean="0">
                <a:solidFill>
                  <a:srgbClr val="C00000"/>
                </a:solidFill>
              </a:rPr>
              <a:t>m</a:t>
            </a:r>
            <a:r>
              <a:rPr lang="hu-HU" sz="2400" b="1" baseline="-25000" dirty="0" err="1">
                <a:solidFill>
                  <a:srgbClr val="C00000"/>
                </a:solidFill>
              </a:rPr>
              <a:t>t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>
                <a:solidFill>
                  <a:srgbClr val="C00000"/>
                </a:solidFill>
              </a:rPr>
              <a:t>G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r>
              <a:rPr lang="hu-HU" sz="2400" b="1" i="1" dirty="0">
                <a:solidFill>
                  <a:srgbClr val="C00000"/>
                </a:solidFill>
              </a:rPr>
              <a:t>M</a:t>
            </a:r>
            <a:r>
              <a:rPr lang="hu-HU" sz="2400" b="1" dirty="0">
                <a:solidFill>
                  <a:srgbClr val="C00000"/>
                </a:solidFill>
              </a:rPr>
              <a:t>/</a:t>
            </a:r>
            <a:r>
              <a:rPr lang="hu-HU" sz="2400" b="1" i="1" dirty="0">
                <a:solidFill>
                  <a:srgbClr val="C00000"/>
                </a:solidFill>
              </a:rPr>
              <a:t>R</a:t>
            </a:r>
            <a:r>
              <a:rPr lang="hu-HU" sz="2400" b="1" baseline="30000" dirty="0">
                <a:solidFill>
                  <a:srgbClr val="C00000"/>
                </a:solidFill>
              </a:rPr>
              <a:t>2</a:t>
            </a:r>
            <a:endParaRPr lang="hu-HU" sz="2400" baseline="30000" dirty="0"/>
          </a:p>
        </p:txBody>
      </p:sp>
      <p:sp>
        <p:nvSpPr>
          <p:cNvPr id="13" name="Téglalap 12"/>
          <p:cNvSpPr/>
          <p:nvPr/>
        </p:nvSpPr>
        <p:spPr>
          <a:xfrm>
            <a:off x="726711" y="4850177"/>
            <a:ext cx="5451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2400" b="1" dirty="0" smtClean="0">
                <a:solidFill>
                  <a:srgbClr val="660066"/>
                </a:solidFill>
              </a:rPr>
              <a:t>The ratio of </a:t>
            </a:r>
            <a:r>
              <a:rPr lang="hu-HU" sz="2400" b="1" dirty="0" err="1" smtClean="0">
                <a:solidFill>
                  <a:srgbClr val="660066"/>
                </a:solidFill>
              </a:rPr>
              <a:t>the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two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masses</a:t>
            </a:r>
            <a:r>
              <a:rPr lang="hu-HU" sz="2400" b="1" dirty="0" smtClean="0">
                <a:solidFill>
                  <a:srgbClr val="660066"/>
                </a:solidFill>
              </a:rPr>
              <a:t> is </a:t>
            </a:r>
            <a:r>
              <a:rPr lang="hu-HU" sz="2400" b="1" dirty="0" err="1" smtClean="0">
                <a:solidFill>
                  <a:srgbClr val="660066"/>
                </a:solidFill>
              </a:rPr>
              <a:t>universal</a:t>
            </a:r>
            <a:r>
              <a:rPr lang="hu-HU" sz="2400" b="1" dirty="0" smtClean="0">
                <a:solidFill>
                  <a:srgbClr val="660066"/>
                </a:solidFill>
              </a:rPr>
              <a:t>, hence </a:t>
            </a:r>
            <a:r>
              <a:rPr lang="hu-HU" sz="2400" b="1" dirty="0" err="1" smtClean="0">
                <a:solidFill>
                  <a:srgbClr val="660066"/>
                </a:solidFill>
              </a:rPr>
              <a:t>the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acceleration</a:t>
            </a:r>
            <a:r>
              <a:rPr lang="hu-HU" sz="2400" b="1" dirty="0" smtClean="0">
                <a:solidFill>
                  <a:srgbClr val="660066"/>
                </a:solidFill>
              </a:rPr>
              <a:t> of free </a:t>
            </a:r>
            <a:r>
              <a:rPr lang="hu-HU" sz="2400" b="1" dirty="0" err="1" smtClean="0">
                <a:solidFill>
                  <a:srgbClr val="660066"/>
                </a:solidFill>
              </a:rPr>
              <a:t>fall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does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not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depend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on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the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material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composition</a:t>
            </a:r>
            <a:r>
              <a:rPr lang="hu-HU" sz="2400" b="1" dirty="0" smtClean="0">
                <a:solidFill>
                  <a:srgbClr val="660066"/>
                </a:solidFill>
              </a:rPr>
              <a:t>.</a:t>
            </a:r>
            <a:endParaRPr lang="hu-HU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142" y="1124744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hu-HU" sz="2400" b="1" dirty="0" smtClean="0"/>
              <a:t>The </a:t>
            </a:r>
            <a:r>
              <a:rPr lang="hu-HU" sz="2400" b="1" dirty="0" err="1" smtClean="0"/>
              <a:t>weight</a:t>
            </a:r>
            <a:r>
              <a:rPr lang="hu-HU" sz="2400" b="1" dirty="0" smtClean="0"/>
              <a:t> of a body </a:t>
            </a:r>
            <a:r>
              <a:rPr lang="hu-HU" sz="2400" b="1" dirty="0" err="1" smtClean="0"/>
              <a:t>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Earth</a:t>
            </a:r>
            <a:r>
              <a:rPr lang="hu-HU" sz="2400" b="1" dirty="0" smtClean="0"/>
              <a:t> is </a:t>
            </a:r>
            <a:r>
              <a:rPr lang="hu-HU" sz="2400" b="1" dirty="0" err="1" smtClean="0"/>
              <a:t>composed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two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terms</a:t>
            </a:r>
            <a:r>
              <a:rPr lang="hu-HU" sz="2400" b="1" dirty="0"/>
              <a:t>:</a:t>
            </a:r>
            <a:endParaRPr lang="hu-HU" sz="2400" b="1" dirty="0"/>
          </a:p>
          <a:p>
            <a:pPr marL="457200" indent="-457200" algn="l">
              <a:spcAft>
                <a:spcPts val="1200"/>
              </a:spcAft>
              <a:buAutoNum type="arabicPeriod"/>
            </a:pPr>
            <a:r>
              <a:rPr lang="hu-HU" sz="2400" b="1" dirty="0" smtClean="0"/>
              <a:t>The </a:t>
            </a:r>
            <a:r>
              <a:rPr lang="hu-HU" sz="2400" b="1" dirty="0" err="1" smtClean="0"/>
              <a:t>attraction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Earth</a:t>
            </a:r>
            <a:r>
              <a:rPr lang="hu-HU" sz="2400" b="1" dirty="0" smtClean="0"/>
              <a:t> is </a:t>
            </a:r>
            <a:r>
              <a:rPr lang="hu-HU" sz="2400" b="1" dirty="0" err="1" smtClean="0"/>
              <a:t>proportional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to</a:t>
            </a:r>
            <a:r>
              <a:rPr lang="hu-HU" sz="2400" b="1" dirty="0" smtClean="0"/>
              <a:t> </a:t>
            </a:r>
            <a:r>
              <a:rPr lang="hu-HU" sz="2400" b="1" i="1" dirty="0" smtClean="0">
                <a:solidFill>
                  <a:srgbClr val="C00000"/>
                </a:solidFill>
              </a:rPr>
              <a:t>m</a:t>
            </a:r>
            <a:r>
              <a:rPr lang="hu-HU" sz="2400" b="1" baseline="-25000" dirty="0" smtClean="0">
                <a:solidFill>
                  <a:srgbClr val="C00000"/>
                </a:solidFill>
              </a:rPr>
              <a:t>g</a:t>
            </a:r>
            <a:r>
              <a:rPr lang="hu-HU" sz="2400" b="1" dirty="0" smtClean="0"/>
              <a:t>. </a:t>
            </a:r>
            <a:endParaRPr lang="hu-HU" sz="2400" b="1" dirty="0"/>
          </a:p>
          <a:p>
            <a:pPr marL="457200" indent="-457200" algn="l">
              <a:spcAft>
                <a:spcPts val="1200"/>
              </a:spcAft>
              <a:buAutoNum type="arabicPeriod"/>
            </a:pPr>
            <a:r>
              <a:rPr lang="hu-HU" sz="2400" b="1" dirty="0" smtClean="0"/>
              <a:t>The </a:t>
            </a:r>
            <a:r>
              <a:rPr lang="hu-HU" sz="2400" b="1" dirty="0" err="1" smtClean="0"/>
              <a:t>centrifugal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force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due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rotation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Earth</a:t>
            </a:r>
            <a:r>
              <a:rPr lang="hu-HU" sz="2400" b="1" dirty="0" smtClean="0"/>
              <a:t> is </a:t>
            </a:r>
            <a:r>
              <a:rPr lang="hu-HU" sz="2400" b="1" dirty="0" err="1" smtClean="0"/>
              <a:t>proportional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to</a:t>
            </a:r>
            <a:r>
              <a:rPr lang="hu-HU" sz="2400" b="1" dirty="0" smtClean="0"/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m</a:t>
            </a:r>
            <a:r>
              <a:rPr lang="hu-HU" sz="2400" b="1" baseline="-25000" dirty="0" err="1" smtClean="0">
                <a:solidFill>
                  <a:srgbClr val="C00000"/>
                </a:solidFill>
              </a:rPr>
              <a:t>t</a:t>
            </a:r>
            <a:r>
              <a:rPr lang="hu-HU" sz="2400" b="1" baseline="-25000" dirty="0" smtClean="0">
                <a:solidFill>
                  <a:srgbClr val="C00000"/>
                </a:solidFill>
              </a:rPr>
              <a:t> 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866417" y="3284984"/>
            <a:ext cx="3960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2400" b="1" dirty="0" err="1" smtClean="0">
                <a:solidFill>
                  <a:srgbClr val="800080"/>
                </a:solidFill>
              </a:rPr>
              <a:t>If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the</a:t>
            </a:r>
            <a:r>
              <a:rPr lang="hu-HU" sz="2400" b="1" dirty="0" smtClean="0">
                <a:solidFill>
                  <a:srgbClr val="800080"/>
                </a:solidFill>
              </a:rPr>
              <a:t> ratio of </a:t>
            </a:r>
            <a:r>
              <a:rPr lang="hu-HU" sz="2400" b="1" i="1" dirty="0">
                <a:solidFill>
                  <a:srgbClr val="C00000"/>
                </a:solidFill>
              </a:rPr>
              <a:t>m</a:t>
            </a:r>
            <a:r>
              <a:rPr lang="hu-HU" sz="2400" b="1" baseline="-25000" dirty="0">
                <a:solidFill>
                  <a:srgbClr val="C00000"/>
                </a:solidFill>
              </a:rPr>
              <a:t>g </a:t>
            </a:r>
            <a:r>
              <a:rPr lang="hu-HU" sz="2400" b="1" dirty="0" smtClean="0">
                <a:solidFill>
                  <a:srgbClr val="800080"/>
                </a:solidFill>
              </a:rPr>
              <a:t>and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m</a:t>
            </a:r>
            <a:r>
              <a:rPr lang="hu-HU" sz="2400" b="1" baseline="-25000" dirty="0" err="1" smtClean="0">
                <a:solidFill>
                  <a:srgbClr val="C00000"/>
                </a:solidFill>
              </a:rPr>
              <a:t>t</a:t>
            </a:r>
            <a:r>
              <a:rPr lang="hu-HU" sz="2400" b="1" baseline="-25000" dirty="0" smtClean="0">
                <a:solidFill>
                  <a:srgbClr val="C00000"/>
                </a:solidFill>
              </a:rPr>
              <a:t> </a:t>
            </a:r>
            <a:r>
              <a:rPr lang="hu-HU" sz="2400" b="1" dirty="0" smtClean="0">
                <a:solidFill>
                  <a:srgbClr val="800080"/>
                </a:solidFill>
              </a:rPr>
              <a:t>is </a:t>
            </a:r>
            <a:r>
              <a:rPr lang="hu-HU" sz="2400" b="1" dirty="0" err="1" smtClean="0">
                <a:solidFill>
                  <a:srgbClr val="800080"/>
                </a:solidFill>
              </a:rPr>
              <a:t>not</a:t>
            </a:r>
            <a:r>
              <a:rPr lang="hu-HU" sz="2400" b="1" dirty="0" smtClean="0">
                <a:solidFill>
                  <a:srgbClr val="800080"/>
                </a:solidFill>
              </a:rPr>
              <a:t> a </a:t>
            </a:r>
            <a:r>
              <a:rPr lang="hu-HU" sz="2400" b="1" dirty="0" err="1" smtClean="0">
                <a:solidFill>
                  <a:srgbClr val="800080"/>
                </a:solidFill>
              </a:rPr>
              <a:t>universal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quantity</a:t>
            </a:r>
            <a:r>
              <a:rPr lang="hu-HU" sz="2400" b="1" dirty="0" smtClean="0">
                <a:solidFill>
                  <a:srgbClr val="800080"/>
                </a:solidFill>
              </a:rPr>
              <a:t>, </a:t>
            </a:r>
            <a:r>
              <a:rPr lang="hu-HU" sz="2400" b="1" dirty="0" err="1" smtClean="0">
                <a:solidFill>
                  <a:srgbClr val="800080"/>
                </a:solidFill>
              </a:rPr>
              <a:t>the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weight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vector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would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point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in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different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directions</a:t>
            </a:r>
            <a:r>
              <a:rPr lang="hu-HU" sz="2400" b="1" dirty="0" smtClean="0">
                <a:solidFill>
                  <a:srgbClr val="800080"/>
                </a:solidFill>
              </a:rPr>
              <a:t>, </a:t>
            </a:r>
            <a:r>
              <a:rPr lang="hu-HU" sz="2400" b="1" dirty="0" err="1" smtClean="0">
                <a:solidFill>
                  <a:srgbClr val="800080"/>
                </a:solidFill>
              </a:rPr>
              <a:t>causing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a</a:t>
            </a:r>
            <a:r>
              <a:rPr lang="hu-HU" sz="2400" b="1" dirty="0" smtClean="0">
                <a:solidFill>
                  <a:srgbClr val="800080"/>
                </a:solidFill>
              </a:rPr>
              <a:t> </a:t>
            </a:r>
            <a:r>
              <a:rPr lang="hu-HU" sz="2400" b="1" dirty="0" err="1" smtClean="0">
                <a:solidFill>
                  <a:srgbClr val="800080"/>
                </a:solidFill>
              </a:rPr>
              <a:t>finite</a:t>
            </a:r>
            <a:r>
              <a:rPr lang="hu-HU" sz="2400" b="1" dirty="0" smtClean="0">
                <a:solidFill>
                  <a:srgbClr val="800080"/>
                </a:solidFill>
              </a:rPr>
              <a:t> momentum and a </a:t>
            </a:r>
            <a:r>
              <a:rPr lang="hu-HU" sz="2400" b="1" dirty="0" err="1" smtClean="0">
                <a:solidFill>
                  <a:srgbClr val="800080"/>
                </a:solidFill>
              </a:rPr>
              <a:t>rotation</a:t>
            </a:r>
            <a:r>
              <a:rPr lang="hu-HU" sz="2400" b="1" dirty="0" smtClean="0">
                <a:solidFill>
                  <a:srgbClr val="800080"/>
                </a:solidFill>
              </a:rPr>
              <a:t> of </a:t>
            </a:r>
            <a:r>
              <a:rPr lang="hu-HU" sz="2400" b="1" dirty="0" err="1" smtClean="0">
                <a:solidFill>
                  <a:srgbClr val="800080"/>
                </a:solidFill>
              </a:rPr>
              <a:t>the</a:t>
            </a:r>
            <a:r>
              <a:rPr lang="hu-HU" sz="2400" b="1" dirty="0" smtClean="0">
                <a:solidFill>
                  <a:srgbClr val="800080"/>
                </a:solidFill>
              </a:rPr>
              <a:t> torsion </a:t>
            </a:r>
            <a:r>
              <a:rPr lang="hu-HU" sz="2400" b="1" dirty="0" err="1" smtClean="0">
                <a:solidFill>
                  <a:srgbClr val="800080"/>
                </a:solidFill>
              </a:rPr>
              <a:t>balance</a:t>
            </a:r>
            <a:r>
              <a:rPr lang="hu-HU" sz="2400" b="1" dirty="0" smtClean="0">
                <a:solidFill>
                  <a:srgbClr val="80008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2" y="3068960"/>
            <a:ext cx="3904832" cy="3636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868578" y="35336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Eötvös’s </a:t>
            </a:r>
            <a:r>
              <a:rPr lang="hu-HU" sz="2800" b="1" dirty="0" err="1" smtClean="0">
                <a:solidFill>
                  <a:srgbClr val="C00000"/>
                </a:solidFill>
              </a:rPr>
              <a:t>method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76685"/>
            <a:ext cx="6345677" cy="602856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7544" y="12155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C00000"/>
                </a:solidFill>
              </a:rPr>
              <a:t>Report</a:t>
            </a:r>
            <a:r>
              <a:rPr lang="hu-HU" sz="2800" b="1" dirty="0" smtClean="0">
                <a:solidFill>
                  <a:srgbClr val="C00000"/>
                </a:solidFill>
              </a:rPr>
              <a:t> of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jury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of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Beneke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Prize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Foundation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4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6" y="1844824"/>
            <a:ext cx="8856984" cy="137973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31845" y="3861048"/>
            <a:ext cx="8714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err="1" smtClean="0">
                <a:solidFill>
                  <a:srgbClr val="C00000"/>
                </a:solidFill>
              </a:rPr>
              <a:t>Nevertheless</a:t>
            </a:r>
            <a:r>
              <a:rPr lang="hu-HU" sz="2400" b="1" dirty="0" smtClean="0">
                <a:solidFill>
                  <a:srgbClr val="C00000"/>
                </a:solidFill>
              </a:rPr>
              <a:t>, </a:t>
            </a:r>
            <a:r>
              <a:rPr lang="hu-HU" sz="2400" b="1" dirty="0" err="1" smtClean="0">
                <a:solidFill>
                  <a:srgbClr val="C00000"/>
                </a:solidFill>
              </a:rPr>
              <a:t>the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experiments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yielded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extremely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valuable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results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which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can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serve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as</a:t>
            </a:r>
            <a:r>
              <a:rPr lang="hu-HU" sz="2400" b="1" dirty="0" smtClean="0">
                <a:solidFill>
                  <a:srgbClr val="C00000"/>
                </a:solidFill>
              </a:rPr>
              <a:t> a </a:t>
            </a:r>
            <a:r>
              <a:rPr lang="hu-HU" sz="2400" b="1" dirty="0" err="1" smtClean="0">
                <a:solidFill>
                  <a:srgbClr val="C00000"/>
                </a:solidFill>
              </a:rPr>
              <a:t>basis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for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further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theoretical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considerations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concerning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the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extraordinarily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extensive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validity</a:t>
            </a:r>
            <a:r>
              <a:rPr lang="hu-HU" sz="2400" b="1" dirty="0" smtClean="0">
                <a:solidFill>
                  <a:srgbClr val="C00000"/>
                </a:solidFill>
              </a:rPr>
              <a:t> of Newton’s </a:t>
            </a:r>
            <a:r>
              <a:rPr lang="hu-HU" sz="2400" b="1" dirty="0" err="1" smtClean="0">
                <a:solidFill>
                  <a:srgbClr val="C00000"/>
                </a:solidFill>
              </a:rPr>
              <a:t>theorem</a:t>
            </a:r>
            <a:r>
              <a:rPr lang="hu-HU" sz="2400" b="1" dirty="0" smtClean="0">
                <a:solidFill>
                  <a:srgbClr val="C00000"/>
                </a:solidFill>
              </a:rPr>
              <a:t>. 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71600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C00000"/>
                </a:solidFill>
              </a:rPr>
              <a:t>Excerpt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from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conclusions</a:t>
            </a:r>
            <a:r>
              <a:rPr lang="hu-HU" sz="2800" b="1" dirty="0" smtClean="0">
                <a:solidFill>
                  <a:srgbClr val="C00000"/>
                </a:solidFill>
              </a:rPr>
              <a:t> of </a:t>
            </a:r>
            <a:r>
              <a:rPr lang="hu-HU" sz="2800" b="1" dirty="0" err="1" smtClean="0">
                <a:solidFill>
                  <a:srgbClr val="C00000"/>
                </a:solidFill>
              </a:rPr>
              <a:t>the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report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4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4" y="1196752"/>
            <a:ext cx="8289480" cy="242088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83244" y="404664"/>
            <a:ext cx="8681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2800" b="1" dirty="0" err="1" smtClean="0">
                <a:solidFill>
                  <a:srgbClr val="C00000"/>
                </a:solidFill>
              </a:rPr>
              <a:t>Letter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by</a:t>
            </a:r>
            <a:r>
              <a:rPr lang="hu-HU" sz="2800" b="1" dirty="0" smtClean="0">
                <a:solidFill>
                  <a:srgbClr val="C00000"/>
                </a:solidFill>
              </a:rPr>
              <a:t> Albert Einstein </a:t>
            </a:r>
            <a:r>
              <a:rPr lang="hu-HU" sz="2800" b="1" dirty="0" err="1" smtClean="0">
                <a:solidFill>
                  <a:srgbClr val="C00000"/>
                </a:solidFill>
              </a:rPr>
              <a:t>to</a:t>
            </a:r>
            <a:r>
              <a:rPr lang="hu-HU" sz="2800" b="1" dirty="0" smtClean="0">
                <a:solidFill>
                  <a:srgbClr val="C00000"/>
                </a:solidFill>
              </a:rPr>
              <a:t> Eötvös </a:t>
            </a:r>
            <a:r>
              <a:rPr lang="hu-HU" sz="2800" b="1" dirty="0" err="1" smtClean="0">
                <a:solidFill>
                  <a:srgbClr val="C00000"/>
                </a:solidFill>
              </a:rPr>
              <a:t>on</a:t>
            </a:r>
            <a:r>
              <a:rPr lang="hu-HU" sz="2800" b="1" dirty="0" smtClean="0">
                <a:solidFill>
                  <a:srgbClr val="C00000"/>
                </a:solidFill>
              </a:rPr>
              <a:t> 30 </a:t>
            </a:r>
            <a:r>
              <a:rPr lang="hu-HU" sz="2800" b="1" dirty="0" err="1" smtClean="0">
                <a:solidFill>
                  <a:srgbClr val="C00000"/>
                </a:solidFill>
              </a:rPr>
              <a:t>January</a:t>
            </a:r>
            <a:r>
              <a:rPr lang="hu-HU" sz="2800" b="1" dirty="0" smtClean="0">
                <a:solidFill>
                  <a:srgbClr val="C00000"/>
                </a:solidFill>
              </a:rPr>
              <a:t> 1918</a:t>
            </a:r>
            <a:r>
              <a:rPr lang="hu-HU" sz="28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39330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2400" b="1" dirty="0" smtClean="0">
                <a:solidFill>
                  <a:srgbClr val="660066"/>
                </a:solidFill>
              </a:rPr>
              <a:t>I </a:t>
            </a:r>
            <a:r>
              <a:rPr lang="hu-HU" sz="2400" b="1" dirty="0" err="1" smtClean="0">
                <a:solidFill>
                  <a:srgbClr val="660066"/>
                </a:solidFill>
              </a:rPr>
              <a:t>do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not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want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to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let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this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exchange</a:t>
            </a:r>
            <a:r>
              <a:rPr lang="hu-HU" sz="2400" b="1" dirty="0" smtClean="0">
                <a:solidFill>
                  <a:srgbClr val="660066"/>
                </a:solidFill>
              </a:rPr>
              <a:t> of </a:t>
            </a:r>
            <a:r>
              <a:rPr lang="hu-HU" sz="2400" b="1" dirty="0" err="1" smtClean="0">
                <a:solidFill>
                  <a:srgbClr val="660066"/>
                </a:solidFill>
              </a:rPr>
              <a:t>letters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pass</a:t>
            </a:r>
            <a:r>
              <a:rPr lang="hu-HU" sz="2400" b="1" dirty="0" smtClean="0">
                <a:solidFill>
                  <a:srgbClr val="660066"/>
                </a:solidFill>
              </a:rPr>
              <a:t>, </a:t>
            </a:r>
            <a:r>
              <a:rPr lang="hu-HU" sz="2400" b="1" dirty="0" err="1" smtClean="0">
                <a:solidFill>
                  <a:srgbClr val="660066"/>
                </a:solidFill>
              </a:rPr>
              <a:t>though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without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expressing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to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you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my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gratitude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for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the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advancement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that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our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knowledge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of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the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identity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of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gravitational</a:t>
            </a:r>
            <a:r>
              <a:rPr lang="hu-HU" sz="2400" b="1" dirty="0" smtClean="0">
                <a:solidFill>
                  <a:srgbClr val="660066"/>
                </a:solidFill>
              </a:rPr>
              <a:t> and </a:t>
            </a:r>
            <a:r>
              <a:rPr lang="hu-HU" sz="2400" b="1" dirty="0" err="1" smtClean="0">
                <a:solidFill>
                  <a:srgbClr val="660066"/>
                </a:solidFill>
              </a:rPr>
              <a:t>inertial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mass</a:t>
            </a:r>
            <a:r>
              <a:rPr lang="hu-HU" sz="2400" b="1" dirty="0" smtClean="0">
                <a:solidFill>
                  <a:srgbClr val="660066"/>
                </a:solidFill>
              </a:rPr>
              <a:t> has made </a:t>
            </a:r>
            <a:r>
              <a:rPr lang="hu-HU" sz="2400" b="1" dirty="0" err="1" smtClean="0">
                <a:solidFill>
                  <a:srgbClr val="660066"/>
                </a:solidFill>
              </a:rPr>
              <a:t>through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your</a:t>
            </a:r>
            <a:r>
              <a:rPr lang="hu-HU" sz="2400" b="1" dirty="0" smtClean="0">
                <a:solidFill>
                  <a:srgbClr val="660066"/>
                </a:solidFill>
              </a:rPr>
              <a:t> </a:t>
            </a:r>
            <a:r>
              <a:rPr lang="hu-HU" sz="2400" b="1" dirty="0" err="1" smtClean="0">
                <a:solidFill>
                  <a:srgbClr val="660066"/>
                </a:solidFill>
              </a:rPr>
              <a:t>investigations</a:t>
            </a:r>
            <a:r>
              <a:rPr lang="hu-HU" sz="2400" b="1" dirty="0" smtClean="0">
                <a:solidFill>
                  <a:srgbClr val="660066"/>
                </a:solidFill>
              </a:rPr>
              <a:t>.</a:t>
            </a:r>
            <a:endParaRPr lang="hu-HU" sz="2400" b="1" dirty="0">
              <a:solidFill>
                <a:srgbClr val="660066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7780" y="6016064"/>
            <a:ext cx="788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dirty="0" err="1" smtClean="0"/>
              <a:t>Mining</a:t>
            </a:r>
            <a:r>
              <a:rPr lang="hu-HU" dirty="0" smtClean="0"/>
              <a:t> and </a:t>
            </a:r>
            <a:r>
              <a:rPr lang="hu-HU" dirty="0" err="1" smtClean="0"/>
              <a:t>Geological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r>
              <a:rPr lang="hu-HU" dirty="0" smtClean="0"/>
              <a:t> of Hungary, </a:t>
            </a:r>
          </a:p>
          <a:p>
            <a:pPr algn="l"/>
            <a:r>
              <a:rPr lang="hu-HU" dirty="0" smtClean="0"/>
              <a:t>Magyar </a:t>
            </a:r>
            <a:r>
              <a:rPr lang="hu-HU" dirty="0"/>
              <a:t>Bányászati és Földtani Szolgálat, Eötvös Loránd Emlékgyűjtemény</a:t>
            </a:r>
          </a:p>
        </p:txBody>
      </p:sp>
    </p:spTree>
    <p:extLst>
      <p:ext uri="{BB962C8B-B14F-4D97-AF65-F5344CB8AC3E}">
        <p14:creationId xmlns:p14="http://schemas.microsoft.com/office/powerpoint/2010/main" val="380577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4" y="845163"/>
            <a:ext cx="6521583" cy="369672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4" y="4666338"/>
            <a:ext cx="8874955" cy="207503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9533" y="188640"/>
            <a:ext cx="9054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The </a:t>
            </a:r>
            <a:r>
              <a:rPr lang="hu-HU" sz="2800" b="1" dirty="0" err="1" smtClean="0">
                <a:solidFill>
                  <a:srgbClr val="C00000"/>
                </a:solidFill>
              </a:rPr>
              <a:t>paper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published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in</a:t>
            </a:r>
            <a:r>
              <a:rPr lang="hu-HU" sz="2800" b="1" dirty="0" smtClean="0">
                <a:solidFill>
                  <a:srgbClr val="C00000"/>
                </a:solidFill>
              </a:rPr>
              <a:t> 1922 </a:t>
            </a:r>
            <a:r>
              <a:rPr lang="hu-HU" sz="2800" b="1" dirty="0" err="1" smtClean="0">
                <a:solidFill>
                  <a:srgbClr val="C00000"/>
                </a:solidFill>
              </a:rPr>
              <a:t>by</a:t>
            </a:r>
            <a:r>
              <a:rPr lang="hu-HU" sz="2800" b="1" dirty="0" smtClean="0">
                <a:solidFill>
                  <a:srgbClr val="C00000"/>
                </a:solidFill>
              </a:rPr>
              <a:t> Eötvös, Pekár and Fekete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2545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861D-531E-4F0D-B51C-93633C753079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" y="1052736"/>
            <a:ext cx="9008187" cy="561662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547664" y="205341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The </a:t>
            </a:r>
            <a:r>
              <a:rPr lang="hu-HU" sz="2800" b="1" dirty="0" err="1" smtClean="0">
                <a:solidFill>
                  <a:srgbClr val="C00000"/>
                </a:solidFill>
              </a:rPr>
              <a:t>paper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by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Fischbach</a:t>
            </a:r>
            <a:r>
              <a:rPr lang="hu-HU" sz="2800" b="1" dirty="0" smtClean="0">
                <a:solidFill>
                  <a:srgbClr val="C00000"/>
                </a:solidFill>
              </a:rPr>
              <a:t> et </a:t>
            </a:r>
            <a:r>
              <a:rPr lang="hu-HU" sz="2800" b="1" dirty="0" err="1" smtClean="0">
                <a:solidFill>
                  <a:srgbClr val="C00000"/>
                </a:solidFill>
              </a:rPr>
              <a:t>al</a:t>
            </a:r>
            <a:r>
              <a:rPr lang="hu-HU" sz="2800" b="1" dirty="0" smtClean="0">
                <a:solidFill>
                  <a:srgbClr val="C00000"/>
                </a:solidFill>
              </a:rPr>
              <a:t>. </a:t>
            </a:r>
            <a:r>
              <a:rPr lang="hu-HU" sz="2800" b="1" dirty="0" err="1">
                <a:solidFill>
                  <a:srgbClr val="C00000"/>
                </a:solidFill>
              </a:rPr>
              <a:t>i</a:t>
            </a:r>
            <a:r>
              <a:rPr lang="hu-HU" sz="2800" b="1" dirty="0" err="1" smtClean="0">
                <a:solidFill>
                  <a:srgbClr val="C00000"/>
                </a:solidFill>
              </a:rPr>
              <a:t>n</a:t>
            </a:r>
            <a:r>
              <a:rPr lang="hu-HU" sz="2800" b="1" dirty="0" smtClean="0">
                <a:solidFill>
                  <a:srgbClr val="C00000"/>
                </a:solidFill>
              </a:rPr>
              <a:t> 1986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61445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10885</TotalTime>
  <Words>340</Words>
  <Application>Microsoft Office PowerPoint</Application>
  <PresentationFormat>Diavetítés a képernyőre (4:3 oldalarány)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MTA SZFKI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Spinfolyadékok</dc:title>
  <dc:creator>Solyom</dc:creator>
  <cp:lastModifiedBy>Sólyom</cp:lastModifiedBy>
  <cp:revision>762</cp:revision>
  <cp:lastPrinted>2019-11-12T10:50:10Z</cp:lastPrinted>
  <dcterms:created xsi:type="dcterms:W3CDTF">2006-01-31T13:38:08Z</dcterms:created>
  <dcterms:modified xsi:type="dcterms:W3CDTF">2019-11-13T10:01:41Z</dcterms:modified>
</cp:coreProperties>
</file>